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9" r:id="rId7"/>
    <p:sldId id="262" r:id="rId8"/>
    <p:sldId id="270" r:id="rId9"/>
    <p:sldId id="271" r:id="rId10"/>
    <p:sldId id="272" r:id="rId11"/>
    <p:sldId id="273" r:id="rId12"/>
    <p:sldId id="274" r:id="rId13"/>
    <p:sldId id="275" r:id="rId14"/>
    <p:sldId id="277" r:id="rId15"/>
    <p:sldId id="276" r:id="rId16"/>
    <p:sldId id="263" r:id="rId17"/>
    <p:sldId id="279" r:id="rId18"/>
    <p:sldId id="280" r:id="rId19"/>
    <p:sldId id="282" r:id="rId20"/>
    <p:sldId id="283" r:id="rId21"/>
    <p:sldId id="284" r:id="rId22"/>
    <p:sldId id="285" r:id="rId23"/>
    <p:sldId id="286" r:id="rId24"/>
    <p:sldId id="278" r:id="rId25"/>
    <p:sldId id="267" r:id="rId26"/>
  </p:sldIdLst>
  <p:sldSz cx="18288000" cy="10287000"/>
  <p:notesSz cx="6858000" cy="9144000"/>
  <p:embeddedFontLst>
    <p:embeddedFont>
      <p:font typeface="Bell MT" panose="02020503060305020303" pitchFamily="18" charset="0"/>
      <p:regular r:id="rId27"/>
      <p:bold r:id="rId28"/>
      <p:italic r:id="rId29"/>
    </p:embeddedFont>
    <p:embeddedFont>
      <p:font typeface="Computer Says No" panose="020B0604020202020204" charset="0"/>
      <p:regular r:id="rId30"/>
    </p:embeddedFont>
    <p:embeddedFont>
      <p:font typeface="Oxanium" panose="020B0604020202020204" charset="0"/>
      <p:regular r:id="rId31"/>
      <p:bold r:id="rId32"/>
    </p:embeddedFont>
    <p:embeddedFont>
      <p:font typeface="Poppins" panose="00000500000000000000" pitchFamily="2" charset="0"/>
      <p:regular r:id="rId33"/>
      <p:bold r:id="rId34"/>
      <p:italic r:id="rId35"/>
      <p:boldItalic r:id="rId36"/>
    </p:embeddedFont>
    <p:embeddedFont>
      <p:font typeface="Poppins Light" panose="00000400000000000000" pitchFamily="2" charset="0"/>
      <p:regular r:id="rId37"/>
      <p: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8" d="100"/>
          <a:sy n="78" d="100"/>
        </p:scale>
        <p:origin x="654"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github.com/new"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TextBox 8"/>
          <p:cNvSpPr txBox="1"/>
          <p:nvPr/>
        </p:nvSpPr>
        <p:spPr>
          <a:xfrm>
            <a:off x="2272936" y="3344599"/>
            <a:ext cx="8320298" cy="4360168"/>
          </a:xfrm>
          <a:prstGeom prst="rect">
            <a:avLst/>
          </a:prstGeom>
        </p:spPr>
        <p:txBody>
          <a:bodyPr lIns="0" tIns="0" rIns="0" bIns="0" rtlCol="0" anchor="t">
            <a:spAutoFit/>
          </a:bodyPr>
          <a:lstStyle/>
          <a:p>
            <a:pPr algn="ctr">
              <a:lnSpc>
                <a:spcPts val="17048"/>
              </a:lnSpc>
            </a:pPr>
            <a:r>
              <a:rPr lang="en-US" sz="23677" dirty="0">
                <a:solidFill>
                  <a:schemeClr val="bg1"/>
                </a:solidFill>
                <a:latin typeface="Computer Says No"/>
              </a:rPr>
              <a:t>GIT AND GITHUB</a:t>
            </a:r>
          </a:p>
        </p:txBody>
      </p:sp>
      <p:sp>
        <p:nvSpPr>
          <p:cNvPr id="9" name="Freeform 9"/>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pPr marL="0" indent="0" algn="ctr"/>
            <a:endParaRPr lang="en" sz="1800" b="0" dirty="0">
              <a:solidFill>
                <a:schemeClr val="accent2"/>
              </a:solidFill>
            </a:endParaRPr>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5" name="TextBox 5"/>
          <p:cNvSpPr txBox="1"/>
          <p:nvPr/>
        </p:nvSpPr>
        <p:spPr>
          <a:xfrm>
            <a:off x="4036156" y="788221"/>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b="1" dirty="0">
                <a:solidFill>
                  <a:schemeClr val="bg1"/>
                </a:solidFill>
                <a:latin typeface="Computer Says No"/>
              </a:rPr>
              <a:t>Git Configuration</a:t>
            </a:r>
          </a:p>
        </p:txBody>
      </p:sp>
      <p:sp>
        <p:nvSpPr>
          <p:cNvPr id="20" name="TextBox 20"/>
          <p:cNvSpPr txBox="1"/>
          <p:nvPr/>
        </p:nvSpPr>
        <p:spPr>
          <a:xfrm>
            <a:off x="1524000" y="2317533"/>
            <a:ext cx="9187172" cy="1661993"/>
          </a:xfrm>
          <a:prstGeom prst="rect">
            <a:avLst/>
          </a:prstGeom>
        </p:spPr>
        <p:txBody>
          <a:bodyPr wrap="square" lIns="0" tIns="0" rIns="0" bIns="0" rtlCol="0" anchor="t">
            <a:spAutoFit/>
          </a:bodyPr>
          <a:lstStyle/>
          <a:p>
            <a:pPr marL="0" lvl="0" indent="0" algn="just"/>
            <a:r>
              <a:rPr lang="en" sz="3600" b="0" dirty="0">
                <a:solidFill>
                  <a:schemeClr val="bg1"/>
                </a:solidFill>
              </a:rPr>
              <a:t>Git initialization – we can initialize a git folder in our desired folder to enable the git functionalities.</a:t>
            </a:r>
            <a:endParaRPr lang="en-GB" sz="2800" dirty="0">
              <a:solidFill>
                <a:schemeClr val="bg1"/>
              </a:solidFill>
              <a:latin typeface="Poppins Light"/>
            </a:endParaRPr>
          </a:p>
        </p:txBody>
      </p:sp>
      <p:pic>
        <p:nvPicPr>
          <p:cNvPr id="7" name="Picture 6">
            <a:extLst>
              <a:ext uri="{FF2B5EF4-FFF2-40B4-BE49-F238E27FC236}">
                <a16:creationId xmlns:a16="http://schemas.microsoft.com/office/drawing/2014/main" id="{59E544BB-8C0E-0E46-9C9E-57B71D438AF5}"/>
              </a:ext>
            </a:extLst>
          </p:cNvPr>
          <p:cNvPicPr>
            <a:picLocks noChangeAspect="1"/>
          </p:cNvPicPr>
          <p:nvPr/>
        </p:nvPicPr>
        <p:blipFill>
          <a:blip r:embed="rId4"/>
          <a:stretch>
            <a:fillRect/>
          </a:stretch>
        </p:blipFill>
        <p:spPr>
          <a:xfrm>
            <a:off x="1524000" y="4003210"/>
            <a:ext cx="9610677" cy="1917675"/>
          </a:xfrm>
          <a:prstGeom prst="rect">
            <a:avLst/>
          </a:prstGeom>
        </p:spPr>
      </p:pic>
      <p:pic>
        <p:nvPicPr>
          <p:cNvPr id="8" name="Picture 7">
            <a:extLst>
              <a:ext uri="{FF2B5EF4-FFF2-40B4-BE49-F238E27FC236}">
                <a16:creationId xmlns:a16="http://schemas.microsoft.com/office/drawing/2014/main" id="{39534F60-4165-8C82-CC75-49FC6A162478}"/>
              </a:ext>
            </a:extLst>
          </p:cNvPr>
          <p:cNvPicPr>
            <a:picLocks noChangeAspect="1"/>
          </p:cNvPicPr>
          <p:nvPr/>
        </p:nvPicPr>
        <p:blipFill rotWithShape="1">
          <a:blip r:embed="rId5"/>
          <a:srcRect b="59480"/>
          <a:stretch/>
        </p:blipFill>
        <p:spPr>
          <a:xfrm>
            <a:off x="6400800" y="6915995"/>
            <a:ext cx="11511071" cy="2627210"/>
          </a:xfrm>
          <a:prstGeom prst="rect">
            <a:avLst/>
          </a:prstGeom>
        </p:spPr>
      </p:pic>
      <p:sp>
        <p:nvSpPr>
          <p:cNvPr id="10" name="TextBox 9">
            <a:extLst>
              <a:ext uri="{FF2B5EF4-FFF2-40B4-BE49-F238E27FC236}">
                <a16:creationId xmlns:a16="http://schemas.microsoft.com/office/drawing/2014/main" id="{CAC0CE39-CE64-CE5F-319B-79E21730A7D0}"/>
              </a:ext>
            </a:extLst>
          </p:cNvPr>
          <p:cNvSpPr txBox="1"/>
          <p:nvPr/>
        </p:nvSpPr>
        <p:spPr>
          <a:xfrm>
            <a:off x="6117586" y="6007925"/>
            <a:ext cx="5181600" cy="830997"/>
          </a:xfrm>
          <a:prstGeom prst="rect">
            <a:avLst/>
          </a:prstGeom>
          <a:noFill/>
        </p:spPr>
        <p:txBody>
          <a:bodyPr wrap="square">
            <a:spAutoFit/>
          </a:bodyPr>
          <a:lstStyle/>
          <a:p>
            <a:pPr algn="just"/>
            <a:r>
              <a:rPr lang="en" sz="4800" dirty="0">
                <a:solidFill>
                  <a:schemeClr val="bg1"/>
                </a:solidFill>
              </a:rPr>
              <a:t> Git configuration</a:t>
            </a:r>
          </a:p>
        </p:txBody>
      </p:sp>
    </p:spTree>
    <p:extLst>
      <p:ext uri="{BB962C8B-B14F-4D97-AF65-F5344CB8AC3E}">
        <p14:creationId xmlns:p14="http://schemas.microsoft.com/office/powerpoint/2010/main" val="4002637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7505"/>
            <a:ext cx="18463054"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dirty="0"/>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sp>
      <p:sp>
        <p:nvSpPr>
          <p:cNvPr id="9" name="TextBox 9"/>
          <p:cNvSpPr txBox="1"/>
          <p:nvPr/>
        </p:nvSpPr>
        <p:spPr>
          <a:xfrm>
            <a:off x="3341279" y="1038053"/>
            <a:ext cx="9272165" cy="806696"/>
          </a:xfrm>
          <a:prstGeom prst="rect">
            <a:avLst/>
          </a:prstGeom>
        </p:spPr>
        <p:txBody>
          <a:bodyPr wrap="square" lIns="0" tIns="0" rIns="0" bIns="0" rtlCol="0" anchor="t">
            <a:spAutoFit/>
          </a:bodyPr>
          <a:lstStyle/>
          <a:p>
            <a:pPr marL="0" lvl="0" indent="0" algn="l">
              <a:lnSpc>
                <a:spcPts val="4458"/>
              </a:lnSpc>
              <a:spcBef>
                <a:spcPct val="0"/>
              </a:spcBef>
            </a:pPr>
            <a:r>
              <a:rPr lang="en-US" sz="16600" dirty="0">
                <a:solidFill>
                  <a:schemeClr val="bg1"/>
                </a:solidFill>
                <a:latin typeface="Computer Says No"/>
              </a:rPr>
              <a:t>GIT LIFECYCLE</a:t>
            </a:r>
          </a:p>
        </p:txBody>
      </p:sp>
      <p:sp>
        <p:nvSpPr>
          <p:cNvPr id="10" name="TextBox 10"/>
          <p:cNvSpPr txBox="1"/>
          <p:nvPr/>
        </p:nvSpPr>
        <p:spPr>
          <a:xfrm>
            <a:off x="7999328" y="1995174"/>
            <a:ext cx="5359782" cy="1465016"/>
          </a:xfrm>
          <a:prstGeom prst="rect">
            <a:avLst/>
          </a:prstGeom>
        </p:spPr>
        <p:txBody>
          <a:bodyPr lIns="0" tIns="0" rIns="0" bIns="0" rtlCol="0" anchor="t">
            <a:spAutoFit/>
          </a:bodyPr>
          <a:lstStyle/>
          <a:p>
            <a:pPr algn="just"/>
            <a:r>
              <a:rPr lang="en-IN" sz="2800" b="1" dirty="0">
                <a:solidFill>
                  <a:schemeClr val="bg1"/>
                </a:solidFill>
              </a:rPr>
              <a:t>Untracked</a:t>
            </a:r>
            <a:r>
              <a:rPr lang="en-IN" sz="2800" dirty="0">
                <a:solidFill>
                  <a:schemeClr val="bg1"/>
                </a:solidFill>
              </a:rPr>
              <a:t> </a:t>
            </a:r>
            <a:r>
              <a:rPr lang="en-IN" sz="2800" b="1" dirty="0">
                <a:solidFill>
                  <a:schemeClr val="bg1"/>
                </a:solidFill>
              </a:rPr>
              <a:t>–</a:t>
            </a:r>
            <a:r>
              <a:rPr lang="en-IN" sz="2800" dirty="0">
                <a:solidFill>
                  <a:schemeClr val="bg1"/>
                </a:solidFill>
              </a:rPr>
              <a:t> </a:t>
            </a:r>
            <a:r>
              <a:rPr lang="en-IN" sz="2400" dirty="0">
                <a:solidFill>
                  <a:schemeClr val="bg1"/>
                </a:solidFill>
              </a:rPr>
              <a:t>The files which are not being tracked by git such as .</a:t>
            </a:r>
            <a:r>
              <a:rPr lang="en-IN" sz="2400" dirty="0" err="1">
                <a:solidFill>
                  <a:schemeClr val="bg1"/>
                </a:solidFill>
              </a:rPr>
              <a:t>gitignore</a:t>
            </a:r>
            <a:r>
              <a:rPr lang="en-IN" sz="2400" dirty="0">
                <a:solidFill>
                  <a:schemeClr val="bg1"/>
                </a:solidFill>
              </a:rPr>
              <a:t>, log files or binary files.</a:t>
            </a:r>
          </a:p>
          <a:p>
            <a:pPr algn="l">
              <a:lnSpc>
                <a:spcPts val="2439"/>
              </a:lnSpc>
            </a:pPr>
            <a:endParaRPr lang="en-US" sz="2000" dirty="0">
              <a:solidFill>
                <a:schemeClr val="bg1"/>
              </a:solidFill>
              <a:latin typeface="Poppins Light"/>
            </a:endParaRPr>
          </a:p>
        </p:txBody>
      </p:sp>
      <p:sp>
        <p:nvSpPr>
          <p:cNvPr id="12" name="TextBox 12"/>
          <p:cNvSpPr txBox="1"/>
          <p:nvPr/>
        </p:nvSpPr>
        <p:spPr>
          <a:xfrm>
            <a:off x="7977361" y="3373213"/>
            <a:ext cx="5359782" cy="1465016"/>
          </a:xfrm>
          <a:prstGeom prst="rect">
            <a:avLst/>
          </a:prstGeom>
        </p:spPr>
        <p:txBody>
          <a:bodyPr lIns="0" tIns="0" rIns="0" bIns="0" rtlCol="0" anchor="t">
            <a:spAutoFit/>
          </a:bodyPr>
          <a:lstStyle/>
          <a:p>
            <a:pPr algn="just"/>
            <a:r>
              <a:rPr lang="en-IN" sz="2800" b="1" dirty="0">
                <a:solidFill>
                  <a:schemeClr val="bg1"/>
                </a:solidFill>
              </a:rPr>
              <a:t>Staged – </a:t>
            </a:r>
            <a:r>
              <a:rPr lang="en-IN" sz="2400" dirty="0">
                <a:solidFill>
                  <a:schemeClr val="bg1"/>
                </a:solidFill>
              </a:rPr>
              <a:t>Only</a:t>
            </a:r>
            <a:r>
              <a:rPr lang="en-IN" sz="2400" b="1" dirty="0">
                <a:solidFill>
                  <a:schemeClr val="bg1"/>
                </a:solidFill>
              </a:rPr>
              <a:t> </a:t>
            </a:r>
            <a:r>
              <a:rPr lang="en-IN" sz="2400" dirty="0">
                <a:solidFill>
                  <a:schemeClr val="bg1"/>
                </a:solidFill>
              </a:rPr>
              <a:t>the files which are to be committed are added to the staging area using the ‘git add’ command.</a:t>
            </a:r>
          </a:p>
          <a:p>
            <a:pPr algn="l">
              <a:lnSpc>
                <a:spcPts val="2439"/>
              </a:lnSpc>
            </a:pPr>
            <a:endParaRPr lang="en-US" dirty="0">
              <a:solidFill>
                <a:schemeClr val="bg1"/>
              </a:solidFill>
              <a:latin typeface="Poppins Light"/>
            </a:endParaRPr>
          </a:p>
        </p:txBody>
      </p:sp>
      <p:sp>
        <p:nvSpPr>
          <p:cNvPr id="14" name="TextBox 14"/>
          <p:cNvSpPr txBox="1"/>
          <p:nvPr/>
        </p:nvSpPr>
        <p:spPr>
          <a:xfrm>
            <a:off x="7999328" y="4701772"/>
            <a:ext cx="5359782" cy="1885324"/>
          </a:xfrm>
          <a:prstGeom prst="rect">
            <a:avLst/>
          </a:prstGeom>
        </p:spPr>
        <p:txBody>
          <a:bodyPr lIns="0" tIns="0" rIns="0" bIns="0" rtlCol="0" anchor="t">
            <a:spAutoFit/>
          </a:bodyPr>
          <a:lstStyle/>
          <a:p>
            <a:pPr algn="just"/>
            <a:r>
              <a:rPr lang="en-IN" sz="2800" b="1" dirty="0">
                <a:solidFill>
                  <a:schemeClr val="bg1"/>
                </a:solidFill>
              </a:rPr>
              <a:t>Unmodified </a:t>
            </a:r>
            <a:r>
              <a:rPr lang="en-IN" sz="3200" b="1" dirty="0">
                <a:solidFill>
                  <a:schemeClr val="bg1"/>
                </a:solidFill>
              </a:rPr>
              <a:t>–</a:t>
            </a:r>
            <a:r>
              <a:rPr lang="en-IN" sz="2400" b="1" dirty="0">
                <a:solidFill>
                  <a:schemeClr val="bg1"/>
                </a:solidFill>
              </a:rPr>
              <a:t> </a:t>
            </a:r>
            <a:r>
              <a:rPr lang="en-IN" sz="2400" dirty="0">
                <a:solidFill>
                  <a:schemeClr val="bg1"/>
                </a:solidFill>
              </a:rPr>
              <a:t>This is the indicator that our files have been committed or, git has taken a snapshot of these files and are now unmodified. </a:t>
            </a:r>
          </a:p>
          <a:p>
            <a:pPr algn="l">
              <a:lnSpc>
                <a:spcPts val="2439"/>
              </a:lnSpc>
            </a:pPr>
            <a:endParaRPr lang="en-US" sz="1505" dirty="0">
              <a:solidFill>
                <a:srgbClr val="FFFFFF"/>
              </a:solidFill>
              <a:latin typeface="Poppins Light"/>
            </a:endParaRPr>
          </a:p>
        </p:txBody>
      </p:sp>
      <p:sp>
        <p:nvSpPr>
          <p:cNvPr id="16" name="TextBox 16"/>
          <p:cNvSpPr txBox="1"/>
          <p:nvPr/>
        </p:nvSpPr>
        <p:spPr>
          <a:xfrm>
            <a:off x="7999328" y="6546553"/>
            <a:ext cx="5359782" cy="2203680"/>
          </a:xfrm>
          <a:prstGeom prst="rect">
            <a:avLst/>
          </a:prstGeom>
        </p:spPr>
        <p:txBody>
          <a:bodyPr lIns="0" tIns="0" rIns="0" bIns="0" rtlCol="0" anchor="t">
            <a:spAutoFit/>
          </a:bodyPr>
          <a:lstStyle/>
          <a:p>
            <a:pPr algn="just"/>
            <a:r>
              <a:rPr lang="en-IN" sz="2800" b="1" dirty="0">
                <a:solidFill>
                  <a:schemeClr val="bg1"/>
                </a:solidFill>
              </a:rPr>
              <a:t>Modified – </a:t>
            </a:r>
            <a:r>
              <a:rPr lang="en-IN" sz="2400" dirty="0">
                <a:solidFill>
                  <a:schemeClr val="bg1"/>
                </a:solidFill>
              </a:rPr>
              <a:t>If we make any changes in the committed files, they will be indicated as ‘modified’ and again these will have to be added to the staging area to be committed.</a:t>
            </a:r>
            <a:endParaRPr lang="en-IN" sz="2800" b="1" dirty="0">
              <a:solidFill>
                <a:schemeClr val="bg1"/>
              </a:solidFill>
            </a:endParaRPr>
          </a:p>
          <a:p>
            <a:pPr algn="l">
              <a:lnSpc>
                <a:spcPts val="2439"/>
              </a:lnSpc>
            </a:pPr>
            <a:endParaRPr lang="en-US" sz="2000" dirty="0">
              <a:solidFill>
                <a:schemeClr val="bg1"/>
              </a:solidFill>
              <a:latin typeface="Poppins Light"/>
            </a:endParaRPr>
          </a:p>
        </p:txBody>
      </p:sp>
      <p:pic>
        <p:nvPicPr>
          <p:cNvPr id="21" name="Picture 20">
            <a:extLst>
              <a:ext uri="{FF2B5EF4-FFF2-40B4-BE49-F238E27FC236}">
                <a16:creationId xmlns:a16="http://schemas.microsoft.com/office/drawing/2014/main" id="{A1B944BC-6436-ED79-BE44-3C60F91F6C49}"/>
              </a:ext>
            </a:extLst>
          </p:cNvPr>
          <p:cNvPicPr/>
          <p:nvPr/>
        </p:nvPicPr>
        <p:blipFill rotWithShape="1">
          <a:blip r:embed="rId5" cstate="print">
            <a:extLst>
              <a:ext uri="{28A0092B-C50C-407E-A947-70E740481C1C}">
                <a14:useLocalDpi xmlns:a14="http://schemas.microsoft.com/office/drawing/2010/main" val="0"/>
              </a:ext>
            </a:extLst>
          </a:blip>
          <a:srcRect l="5483" t="14474" r="4941"/>
          <a:stretch/>
        </p:blipFill>
        <p:spPr bwMode="auto">
          <a:xfrm>
            <a:off x="320926" y="2836639"/>
            <a:ext cx="7146674" cy="396772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9952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Freeform 7"/>
          <p:cNvSpPr/>
          <p:nvPr/>
        </p:nvSpPr>
        <p:spPr>
          <a:xfrm>
            <a:off x="15795851" y="-1562100"/>
            <a:ext cx="4320710" cy="4048013"/>
          </a:xfrm>
          <a:custGeom>
            <a:avLst/>
            <a:gdLst/>
            <a:ahLst/>
            <a:cxnLst/>
            <a:rect l="l" t="t" r="r" b="b"/>
            <a:pathLst>
              <a:path w="2285731" h="1998998">
                <a:moveTo>
                  <a:pt x="0" y="0"/>
                </a:moveTo>
                <a:lnTo>
                  <a:pt x="2285731" y="0"/>
                </a:lnTo>
                <a:lnTo>
                  <a:pt x="2285731" y="1998998"/>
                </a:lnTo>
                <a:lnTo>
                  <a:pt x="0" y="1998998"/>
                </a:lnTo>
                <a:lnTo>
                  <a:pt x="0" y="0"/>
                </a:lnTo>
                <a:close/>
              </a:path>
            </a:pathLst>
          </a:custGeom>
          <a:blipFill>
            <a:blip r:embed="rId2"/>
            <a:stretch>
              <a:fillRect/>
            </a:stretch>
          </a:blipFill>
        </p:spPr>
        <p:txBody>
          <a:bodyPr/>
          <a:lstStyle/>
          <a:p>
            <a:endParaRPr lang="en-IN" dirty="0"/>
          </a:p>
        </p:txBody>
      </p:sp>
      <p:sp>
        <p:nvSpPr>
          <p:cNvPr id="14" name="TextBox 14"/>
          <p:cNvSpPr txBox="1"/>
          <p:nvPr/>
        </p:nvSpPr>
        <p:spPr>
          <a:xfrm>
            <a:off x="1219200" y="461906"/>
            <a:ext cx="15849600" cy="1013098"/>
          </a:xfrm>
          <a:prstGeom prst="rect">
            <a:avLst/>
          </a:prstGeom>
        </p:spPr>
        <p:txBody>
          <a:bodyPr wrap="square" lIns="0" tIns="0" rIns="0" bIns="0" rtlCol="0" anchor="t">
            <a:spAutoFit/>
          </a:bodyPr>
          <a:lstStyle/>
          <a:p>
            <a:pPr marL="0" lvl="0" indent="0" algn="ctr">
              <a:lnSpc>
                <a:spcPts val="7880"/>
              </a:lnSpc>
              <a:spcBef>
                <a:spcPct val="0"/>
              </a:spcBef>
            </a:pPr>
            <a:r>
              <a:rPr lang="en-GB" sz="9600" dirty="0">
                <a:solidFill>
                  <a:schemeClr val="bg1"/>
                </a:solidFill>
                <a:latin typeface="Computer Says No"/>
              </a:rPr>
              <a:t>Creating our first </a:t>
            </a:r>
            <a:r>
              <a:rPr lang="en-GB" sz="9600" b="1" dirty="0" err="1">
                <a:solidFill>
                  <a:schemeClr val="bg1"/>
                </a:solidFill>
                <a:latin typeface="Computer Says No"/>
              </a:rPr>
              <a:t>Github</a:t>
            </a:r>
            <a:r>
              <a:rPr lang="en-GB" sz="9600" b="1" dirty="0">
                <a:solidFill>
                  <a:schemeClr val="bg1"/>
                </a:solidFill>
                <a:latin typeface="Computer Says No"/>
              </a:rPr>
              <a:t> Repository</a:t>
            </a:r>
            <a:r>
              <a:rPr lang="en-GB" sz="10944" b="1" dirty="0">
                <a:solidFill>
                  <a:schemeClr val="bg1"/>
                </a:solidFill>
                <a:latin typeface="Computer Says No"/>
              </a:rPr>
              <a:t>.</a:t>
            </a:r>
            <a:endParaRPr lang="en-US" sz="10944" b="1" dirty="0">
              <a:solidFill>
                <a:schemeClr val="bg1"/>
              </a:solidFill>
              <a:latin typeface="Computer Says No"/>
            </a:endParaRPr>
          </a:p>
        </p:txBody>
      </p:sp>
      <p:sp>
        <p:nvSpPr>
          <p:cNvPr id="17" name="Freeform 4">
            <a:extLst>
              <a:ext uri="{FF2B5EF4-FFF2-40B4-BE49-F238E27FC236}">
                <a16:creationId xmlns:a16="http://schemas.microsoft.com/office/drawing/2014/main" id="{32039E8D-F4E6-00F9-DE94-DBE1C679149F}"/>
              </a:ext>
            </a:extLst>
          </p:cNvPr>
          <p:cNvSpPr/>
          <p:nvPr/>
        </p:nvSpPr>
        <p:spPr>
          <a:xfrm>
            <a:off x="-2057400" y="7658100"/>
            <a:ext cx="6438454" cy="3686287"/>
          </a:xfrm>
          <a:custGeom>
            <a:avLst/>
            <a:gdLst/>
            <a:ahLst/>
            <a:cxnLst/>
            <a:rect l="l" t="t" r="r" b="b"/>
            <a:pathLst>
              <a:path w="2204284" h="1686217">
                <a:moveTo>
                  <a:pt x="0" y="0"/>
                </a:moveTo>
                <a:lnTo>
                  <a:pt x="2204284" y="0"/>
                </a:lnTo>
                <a:lnTo>
                  <a:pt x="2204284" y="1686218"/>
                </a:lnTo>
                <a:lnTo>
                  <a:pt x="0" y="1686218"/>
                </a:lnTo>
                <a:lnTo>
                  <a:pt x="0" y="0"/>
                </a:lnTo>
                <a:close/>
              </a:path>
            </a:pathLst>
          </a:custGeom>
          <a:blipFill>
            <a:blip r:embed="rId3"/>
            <a:stretch>
              <a:fillRect/>
            </a:stretch>
          </a:blipFill>
        </p:spPr>
      </p:sp>
      <p:sp>
        <p:nvSpPr>
          <p:cNvPr id="19" name="TextBox 18">
            <a:extLst>
              <a:ext uri="{FF2B5EF4-FFF2-40B4-BE49-F238E27FC236}">
                <a16:creationId xmlns:a16="http://schemas.microsoft.com/office/drawing/2014/main" id="{615C0AD0-BD4B-0CA3-CC5A-938102BCC70A}"/>
              </a:ext>
            </a:extLst>
          </p:cNvPr>
          <p:cNvSpPr txBox="1"/>
          <p:nvPr/>
        </p:nvSpPr>
        <p:spPr>
          <a:xfrm>
            <a:off x="762000" y="1790700"/>
            <a:ext cx="11090188" cy="2062103"/>
          </a:xfrm>
          <a:prstGeom prst="rect">
            <a:avLst/>
          </a:prstGeom>
          <a:noFill/>
        </p:spPr>
        <p:txBody>
          <a:bodyPr wrap="square">
            <a:spAutoFit/>
          </a:bodyPr>
          <a:lstStyle/>
          <a:p>
            <a:r>
              <a:rPr lang="en-IN" sz="3200" b="0" dirty="0">
                <a:solidFill>
                  <a:schemeClr val="bg1"/>
                </a:solidFill>
              </a:rPr>
              <a:t>To create your first repository, we first need to log in to our </a:t>
            </a:r>
            <a:r>
              <a:rPr lang="en-IN" sz="3200" b="0" dirty="0" err="1">
                <a:solidFill>
                  <a:schemeClr val="bg1"/>
                </a:solidFill>
              </a:rPr>
              <a:t>Github</a:t>
            </a:r>
            <a:r>
              <a:rPr lang="en-IN" sz="3200" b="0" dirty="0">
                <a:solidFill>
                  <a:schemeClr val="bg1"/>
                </a:solidFill>
              </a:rPr>
              <a:t> account or make one if not signed up already. Then got to the link: </a:t>
            </a:r>
            <a:r>
              <a:rPr lang="en-IN" sz="3200" b="0" dirty="0">
                <a:solidFill>
                  <a:schemeClr val="bg1"/>
                </a:solidFill>
                <a:hlinkClick r:id="rId4">
                  <a:extLst>
                    <a:ext uri="{A12FA001-AC4F-418D-AE19-62706E023703}">
                      <ahyp:hlinkClr xmlns:ahyp="http://schemas.microsoft.com/office/drawing/2018/hyperlinkcolor" val="tx"/>
                    </a:ext>
                  </a:extLst>
                </a:hlinkClick>
              </a:rPr>
              <a:t>https://github.com/new</a:t>
            </a:r>
            <a:r>
              <a:rPr lang="en-IN" sz="3200" b="0" dirty="0">
                <a:solidFill>
                  <a:schemeClr val="bg1"/>
                </a:solidFill>
              </a:rPr>
              <a:t> and enter the required details about the repo.</a:t>
            </a:r>
          </a:p>
        </p:txBody>
      </p:sp>
      <p:pic>
        <p:nvPicPr>
          <p:cNvPr id="21" name="Picture 20">
            <a:extLst>
              <a:ext uri="{FF2B5EF4-FFF2-40B4-BE49-F238E27FC236}">
                <a16:creationId xmlns:a16="http://schemas.microsoft.com/office/drawing/2014/main" id="{2123CFF9-57DF-4E2A-B0E2-FB8ADDEFA73C}"/>
              </a:ext>
            </a:extLst>
          </p:cNvPr>
          <p:cNvPicPr>
            <a:picLocks noChangeAspect="1"/>
          </p:cNvPicPr>
          <p:nvPr/>
        </p:nvPicPr>
        <p:blipFill rotWithShape="1">
          <a:blip r:embed="rId5"/>
          <a:srcRect b="36842"/>
          <a:stretch/>
        </p:blipFill>
        <p:spPr>
          <a:xfrm>
            <a:off x="445401" y="3975341"/>
            <a:ext cx="8684183" cy="3500497"/>
          </a:xfrm>
          <a:prstGeom prst="rect">
            <a:avLst/>
          </a:prstGeom>
        </p:spPr>
      </p:pic>
      <p:pic>
        <p:nvPicPr>
          <p:cNvPr id="22" name="Picture 21">
            <a:extLst>
              <a:ext uri="{FF2B5EF4-FFF2-40B4-BE49-F238E27FC236}">
                <a16:creationId xmlns:a16="http://schemas.microsoft.com/office/drawing/2014/main" id="{E1B070B7-F74F-86DA-652A-A877A6E2F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396" y="5268294"/>
            <a:ext cx="8800636" cy="42186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11304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107399" y="2201348"/>
            <a:ext cx="11613433" cy="5201424"/>
          </a:xfrm>
          <a:prstGeom prst="rect">
            <a:avLst/>
          </a:prstGeom>
        </p:spPr>
        <p:txBody>
          <a:bodyPr wrap="square" lIns="0" tIns="0" rIns="0" bIns="0" rtlCol="0" anchor="t">
            <a:spAutoFit/>
          </a:bodyPr>
          <a:lstStyle/>
          <a:p>
            <a:pPr marL="0" lvl="0" indent="0" algn="ctr">
              <a:spcBef>
                <a:spcPct val="0"/>
              </a:spcBef>
            </a:pPr>
            <a:r>
              <a:rPr lang="en-US" sz="16900" dirty="0">
                <a:solidFill>
                  <a:schemeClr val="bg1"/>
                </a:solidFill>
                <a:latin typeface="Computer Says No"/>
              </a:rPr>
              <a:t>Operating </a:t>
            </a:r>
            <a:r>
              <a:rPr lang="en-US" sz="16900" dirty="0" err="1">
                <a:solidFill>
                  <a:schemeClr val="bg1"/>
                </a:solidFill>
                <a:latin typeface="Computer Says No"/>
              </a:rPr>
              <a:t>Github</a:t>
            </a:r>
            <a:r>
              <a:rPr lang="en-US" sz="16900" dirty="0">
                <a:solidFill>
                  <a:schemeClr val="bg1"/>
                </a:solidFill>
                <a:latin typeface="Computer Says No"/>
              </a:rPr>
              <a:t> through </a:t>
            </a:r>
            <a:r>
              <a:rPr lang="en-US" sz="16900" dirty="0" err="1">
                <a:solidFill>
                  <a:schemeClr val="bg1"/>
                </a:solidFill>
                <a:latin typeface="Computer Says No"/>
              </a:rPr>
              <a:t>Gitbash</a:t>
            </a:r>
            <a:endParaRPr lang="en-US" sz="16900" dirty="0">
              <a:solidFill>
                <a:schemeClr val="bg1"/>
              </a:solidFill>
              <a:latin typeface="Computer Says No"/>
            </a:endParaRP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extLst>
      <p:ext uri="{BB962C8B-B14F-4D97-AF65-F5344CB8AC3E}">
        <p14:creationId xmlns:p14="http://schemas.microsoft.com/office/powerpoint/2010/main" val="302728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685800" y="461091"/>
            <a:ext cx="12115800" cy="884858"/>
          </a:xfrm>
          <a:prstGeom prst="rect">
            <a:avLst/>
          </a:prstGeom>
        </p:spPr>
        <p:txBody>
          <a:bodyPr wrap="square" lIns="0" tIns="0" rIns="0" bIns="0" rtlCol="0" anchor="t">
            <a:spAutoFit/>
          </a:bodyPr>
          <a:lstStyle/>
          <a:p>
            <a:pPr marL="0" lvl="0" indent="0" algn="l">
              <a:lnSpc>
                <a:spcPts val="6934"/>
              </a:lnSpc>
              <a:spcBef>
                <a:spcPct val="0"/>
              </a:spcBef>
            </a:pPr>
            <a:r>
              <a:rPr lang="en-GB" sz="9631" b="1" dirty="0">
                <a:solidFill>
                  <a:schemeClr val="bg1"/>
                </a:solidFill>
                <a:latin typeface="Computer Says No"/>
              </a:rPr>
              <a:t>Some commonly used Git commands</a:t>
            </a:r>
            <a:endParaRPr lang="en-US" sz="9631" b="1" dirty="0">
              <a:solidFill>
                <a:schemeClr val="bg1"/>
              </a:solidFill>
              <a:latin typeface="Computer Says No"/>
            </a:endParaRPr>
          </a:p>
        </p:txBody>
      </p:sp>
      <p:sp>
        <p:nvSpPr>
          <p:cNvPr id="6" name="Freeform 6"/>
          <p:cNvSpPr/>
          <p:nvPr/>
        </p:nvSpPr>
        <p:spPr>
          <a:xfrm flipH="1">
            <a:off x="16687800" y="8267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3824417" y="6572865"/>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4318687" y="65913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3179250" y="-163238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graphicFrame>
        <p:nvGraphicFramePr>
          <p:cNvPr id="10" name="Table 9">
            <a:extLst>
              <a:ext uri="{FF2B5EF4-FFF2-40B4-BE49-F238E27FC236}">
                <a16:creationId xmlns:a16="http://schemas.microsoft.com/office/drawing/2014/main" id="{68CC1B82-154B-F613-D35B-BEE6436C0A6A}"/>
              </a:ext>
            </a:extLst>
          </p:cNvPr>
          <p:cNvGraphicFramePr>
            <a:graphicFrameLocks noGrp="1"/>
          </p:cNvGraphicFramePr>
          <p:nvPr>
            <p:extLst>
              <p:ext uri="{D42A27DB-BD31-4B8C-83A1-F6EECF244321}">
                <p14:modId xmlns:p14="http://schemas.microsoft.com/office/powerpoint/2010/main" val="4081554682"/>
              </p:ext>
            </p:extLst>
          </p:nvPr>
        </p:nvGraphicFramePr>
        <p:xfrm>
          <a:off x="457199" y="1600201"/>
          <a:ext cx="15697201" cy="7734298"/>
        </p:xfrm>
        <a:graphic>
          <a:graphicData uri="http://schemas.openxmlformats.org/drawingml/2006/table">
            <a:tbl>
              <a:tblPr>
                <a:noFill/>
              </a:tblPr>
              <a:tblGrid>
                <a:gridCol w="5839972">
                  <a:extLst>
                    <a:ext uri="{9D8B030D-6E8A-4147-A177-3AD203B41FA5}">
                      <a16:colId xmlns:a16="http://schemas.microsoft.com/office/drawing/2014/main" val="112545826"/>
                    </a:ext>
                  </a:extLst>
                </a:gridCol>
                <a:gridCol w="9857229">
                  <a:extLst>
                    <a:ext uri="{9D8B030D-6E8A-4147-A177-3AD203B41FA5}">
                      <a16:colId xmlns:a16="http://schemas.microsoft.com/office/drawing/2014/main" val="1677391118"/>
                    </a:ext>
                  </a:extLst>
                </a:gridCol>
              </a:tblGrid>
              <a:tr h="793612">
                <a:tc>
                  <a:txBody>
                    <a:bodyPr/>
                    <a:lstStyle/>
                    <a:p>
                      <a:pPr marL="0" lvl="0" indent="0" algn="ctr" rtl="0">
                        <a:spcBef>
                          <a:spcPts val="0"/>
                        </a:spcBef>
                        <a:spcAft>
                          <a:spcPts val="0"/>
                        </a:spcAft>
                        <a:buNone/>
                      </a:pPr>
                      <a:r>
                        <a:rPr lang="en-IN" sz="2800" b="1" dirty="0">
                          <a:solidFill>
                            <a:schemeClr val="bg1"/>
                          </a:solidFill>
                          <a:latin typeface="Oxanium"/>
                          <a:ea typeface="Oxanium"/>
                          <a:cs typeface="Oxanium"/>
                          <a:sym typeface="Oxanium"/>
                        </a:rPr>
                        <a:t>Commands</a:t>
                      </a:r>
                      <a:endParaRPr sz="2800" b="1" dirty="0">
                        <a:solidFill>
                          <a:schemeClr val="bg1"/>
                        </a:solidFill>
                        <a:latin typeface="Oxanium"/>
                        <a:ea typeface="Oxanium"/>
                        <a:cs typeface="Oxanium"/>
                        <a:sym typeface="Oxan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17090"/>
                      </a:srgbClr>
                    </a:solidFill>
                  </a:tcPr>
                </a:tc>
                <a:tc>
                  <a:txBody>
                    <a:bodyPr/>
                    <a:lstStyle/>
                    <a:p>
                      <a:pPr marL="0" lvl="0" indent="0" algn="ctr" rtl="0">
                        <a:spcBef>
                          <a:spcPts val="0"/>
                        </a:spcBef>
                        <a:spcAft>
                          <a:spcPts val="0"/>
                        </a:spcAft>
                        <a:buNone/>
                      </a:pPr>
                      <a:r>
                        <a:rPr lang="en" sz="2800" b="1" dirty="0">
                          <a:solidFill>
                            <a:schemeClr val="bg1"/>
                          </a:solidFill>
                          <a:latin typeface="Oxanium"/>
                          <a:ea typeface="Oxanium"/>
                          <a:cs typeface="Oxanium"/>
                          <a:sym typeface="Oxanium"/>
                        </a:rPr>
                        <a:t>Description</a:t>
                      </a:r>
                      <a:endParaRPr sz="2800" b="1" dirty="0">
                        <a:solidFill>
                          <a:schemeClr val="bg1"/>
                        </a:solidFill>
                        <a:latin typeface="Oxanium"/>
                        <a:ea typeface="Oxanium"/>
                        <a:cs typeface="Oxanium"/>
                        <a:sym typeface="Oxan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3853181802"/>
                  </a:ext>
                </a:extLst>
              </a:tr>
              <a:tr h="680232">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ls</a:t>
                      </a:r>
                      <a:endParaRPr sz="2000" b="0" dirty="0">
                        <a:solidFill>
                          <a:schemeClr val="bg1"/>
                        </a:solidFill>
                        <a:latin typeface="Oxanium"/>
                        <a:ea typeface="Oxanium"/>
                        <a:cs typeface="Oxanium"/>
                        <a:sym typeface="Oxanium"/>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tc>
                  <a:txBody>
                    <a:bodyPr/>
                    <a:lstStyle/>
                    <a:p>
                      <a:pPr marL="0" lvl="0" indent="0" algn="r" rtl="0">
                        <a:spcBef>
                          <a:spcPts val="0"/>
                        </a:spcBef>
                        <a:spcAft>
                          <a:spcPts val="0"/>
                        </a:spcAft>
                        <a:buNone/>
                      </a:pPr>
                      <a:r>
                        <a:rPr lang="en-IN" sz="2000" dirty="0">
                          <a:solidFill>
                            <a:schemeClr val="bg1"/>
                          </a:solidFill>
                          <a:latin typeface="Oxanium" panose="020B0604020202020204" charset="0"/>
                          <a:ea typeface="Hind"/>
                          <a:cs typeface="Hind"/>
                          <a:sym typeface="Hind"/>
                        </a:rPr>
                        <a:t>Gives a list of the files and folders in the current working</a:t>
                      </a:r>
                      <a:r>
                        <a:rPr lang="en-IN" sz="2000" baseline="0" dirty="0">
                          <a:solidFill>
                            <a:schemeClr val="bg1"/>
                          </a:solidFill>
                          <a:latin typeface="Oxanium" panose="020B0604020202020204" charset="0"/>
                          <a:ea typeface="Hind"/>
                          <a:cs typeface="Hind"/>
                          <a:sym typeface="Hind"/>
                        </a:rPr>
                        <a:t> directory.</a:t>
                      </a:r>
                      <a:endParaRPr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1061394357"/>
                  </a:ext>
                </a:extLst>
              </a:tr>
              <a:tr h="680232">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mkdir</a:t>
                      </a:r>
                      <a:endParaRPr sz="2000" b="0" dirty="0">
                        <a:solidFill>
                          <a:schemeClr val="bg1"/>
                        </a:solidFill>
                        <a:latin typeface="Oxanium"/>
                        <a:ea typeface="Oxanium"/>
                        <a:cs typeface="Oxanium"/>
                        <a:sym typeface="Oxanium"/>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tc>
                  <a:txBody>
                    <a:bodyPr/>
                    <a:lstStyle/>
                    <a:p>
                      <a:pPr marL="0" lvl="0" indent="0" algn="r" rtl="0">
                        <a:spcBef>
                          <a:spcPts val="0"/>
                        </a:spcBef>
                        <a:spcAft>
                          <a:spcPts val="0"/>
                        </a:spcAft>
                        <a:buNone/>
                      </a:pPr>
                      <a:r>
                        <a:rPr lang="en-IN" sz="2000" dirty="0">
                          <a:solidFill>
                            <a:schemeClr val="bg1"/>
                          </a:solidFill>
                          <a:latin typeface="Oxanium" panose="020B0604020202020204" charset="0"/>
                          <a:ea typeface="Hind"/>
                          <a:cs typeface="Hind"/>
                          <a:sym typeface="Hind"/>
                        </a:rPr>
                        <a:t>Creates</a:t>
                      </a:r>
                      <a:r>
                        <a:rPr lang="en-IN" sz="2000" baseline="0" dirty="0">
                          <a:solidFill>
                            <a:schemeClr val="bg1"/>
                          </a:solidFill>
                          <a:latin typeface="Oxanium" panose="020B0604020202020204" charset="0"/>
                          <a:ea typeface="Hind"/>
                          <a:cs typeface="Hind"/>
                          <a:sym typeface="Hind"/>
                        </a:rPr>
                        <a:t> a directory/folder with the given name.</a:t>
                      </a:r>
                      <a:endParaRPr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3170591881"/>
                  </a:ext>
                </a:extLst>
              </a:tr>
              <a:tr h="680232">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touch “filename.ext”</a:t>
                      </a:r>
                      <a:endParaRPr sz="2000" b="0" dirty="0">
                        <a:solidFill>
                          <a:schemeClr val="bg1"/>
                        </a:solidFill>
                        <a:latin typeface="Oxanium"/>
                        <a:ea typeface="Oxanium"/>
                        <a:cs typeface="Oxanium"/>
                        <a:sym typeface="Oxanium"/>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tc>
                  <a:txBody>
                    <a:bodyPr/>
                    <a:lstStyle/>
                    <a:p>
                      <a:pPr marL="0" lvl="0" indent="0" algn="r" rtl="0">
                        <a:spcBef>
                          <a:spcPts val="0"/>
                        </a:spcBef>
                        <a:spcAft>
                          <a:spcPts val="0"/>
                        </a:spcAft>
                        <a:buNone/>
                      </a:pPr>
                      <a:r>
                        <a:rPr lang="en-IN" sz="2000" dirty="0">
                          <a:solidFill>
                            <a:schemeClr val="bg1"/>
                          </a:solidFill>
                          <a:latin typeface="Oxanium" panose="020B0604020202020204" charset="0"/>
                          <a:ea typeface="Hind"/>
                          <a:cs typeface="Hind"/>
                          <a:sym typeface="Hind"/>
                        </a:rPr>
                        <a:t>Creates</a:t>
                      </a:r>
                      <a:r>
                        <a:rPr lang="en-IN" sz="2000" baseline="0" dirty="0">
                          <a:solidFill>
                            <a:schemeClr val="bg1"/>
                          </a:solidFill>
                          <a:latin typeface="Oxanium" panose="020B0604020202020204" charset="0"/>
                          <a:ea typeface="Hind"/>
                          <a:cs typeface="Hind"/>
                          <a:sym typeface="Hind"/>
                        </a:rPr>
                        <a:t> a file with the given extension in the current working directory.</a:t>
                      </a:r>
                      <a:endParaRPr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3434848691"/>
                  </a:ext>
                </a:extLst>
              </a:tr>
              <a:tr h="680232">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git add [file(s)]</a:t>
                      </a:r>
                      <a:endParaRPr sz="2000" b="0" dirty="0">
                        <a:solidFill>
                          <a:schemeClr val="bg1"/>
                        </a:solidFill>
                        <a:latin typeface="Oxanium"/>
                        <a:ea typeface="Oxanium"/>
                        <a:cs typeface="Oxanium"/>
                        <a:sym typeface="Oxanium"/>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tc>
                  <a:txBody>
                    <a:bodyPr/>
                    <a:lstStyle/>
                    <a:p>
                      <a:pPr marL="0" lvl="0" indent="0" algn="r" rtl="0">
                        <a:spcBef>
                          <a:spcPts val="0"/>
                        </a:spcBef>
                        <a:spcAft>
                          <a:spcPts val="0"/>
                        </a:spcAft>
                        <a:buNone/>
                      </a:pPr>
                      <a:r>
                        <a:rPr lang="en-US" sz="2000" dirty="0">
                          <a:solidFill>
                            <a:schemeClr val="bg1"/>
                          </a:solidFill>
                          <a:latin typeface="Oxanium" panose="020B0604020202020204" charset="0"/>
                          <a:ea typeface="Hind"/>
                          <a:cs typeface="Hind"/>
                          <a:sym typeface="Hind"/>
                        </a:rPr>
                        <a:t>Adds file(s) to the staging area, preparing them to be committed.</a:t>
                      </a:r>
                      <a:endParaRPr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2960899869"/>
                  </a:ext>
                </a:extLst>
              </a:tr>
              <a:tr h="680232">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git commit -m "commit message"</a:t>
                      </a:r>
                      <a:endParaRPr sz="2000" b="0" dirty="0">
                        <a:solidFill>
                          <a:schemeClr val="bg1"/>
                        </a:solidFill>
                        <a:latin typeface="Oxanium"/>
                        <a:ea typeface="Oxanium"/>
                        <a:cs typeface="Oxanium"/>
                        <a:sym typeface="Oxanium"/>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tc>
                  <a:txBody>
                    <a:bodyPr/>
                    <a:lstStyle/>
                    <a:p>
                      <a:pPr marL="0" lvl="0" indent="0" algn="r" rtl="0">
                        <a:spcBef>
                          <a:spcPts val="0"/>
                        </a:spcBef>
                        <a:spcAft>
                          <a:spcPts val="0"/>
                        </a:spcAft>
                        <a:buNone/>
                      </a:pPr>
                      <a:r>
                        <a:rPr lang="en-US" sz="2000" dirty="0">
                          <a:solidFill>
                            <a:schemeClr val="bg1"/>
                          </a:solidFill>
                          <a:latin typeface="Oxanium" panose="020B0604020202020204" charset="0"/>
                          <a:ea typeface="Hind"/>
                          <a:cs typeface="Hind"/>
                          <a:sym typeface="Hind"/>
                        </a:rPr>
                        <a:t>Commits staged changes to the repository with a descriptive message.</a:t>
                      </a:r>
                      <a:endParaRPr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52277981"/>
                  </a:ext>
                </a:extLst>
              </a:tr>
              <a:tr h="818598">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git status</a:t>
                      </a:r>
                      <a:endParaRPr sz="2000" b="0" dirty="0">
                        <a:solidFill>
                          <a:schemeClr val="bg1"/>
                        </a:solidFill>
                        <a:latin typeface="Oxanium"/>
                        <a:ea typeface="Oxanium"/>
                        <a:cs typeface="Oxanium"/>
                        <a:sym typeface="Oxanium"/>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tc>
                  <a:txBody>
                    <a:bodyPr/>
                    <a:lstStyle/>
                    <a:p>
                      <a:pPr marL="0" lvl="0" indent="0" algn="r" rtl="0">
                        <a:spcBef>
                          <a:spcPts val="0"/>
                        </a:spcBef>
                        <a:spcAft>
                          <a:spcPts val="0"/>
                        </a:spcAft>
                        <a:buNone/>
                      </a:pPr>
                      <a:r>
                        <a:rPr lang="en-US" sz="2000" dirty="0">
                          <a:solidFill>
                            <a:schemeClr val="bg1"/>
                          </a:solidFill>
                          <a:latin typeface="Oxanium" panose="020B0604020202020204" charset="0"/>
                          <a:ea typeface="Hind"/>
                          <a:cs typeface="Hind"/>
                          <a:sym typeface="Hind"/>
                        </a:rPr>
                        <a:t>Shows the current status of the repository (modified, tracked, untracked</a:t>
                      </a:r>
                      <a:r>
                        <a:rPr lang="en-US" sz="2000" baseline="0" dirty="0">
                          <a:solidFill>
                            <a:schemeClr val="bg1"/>
                          </a:solidFill>
                          <a:latin typeface="Oxanium" panose="020B0604020202020204" charset="0"/>
                          <a:ea typeface="Hind"/>
                          <a:cs typeface="Hind"/>
                          <a:sym typeface="Hind"/>
                        </a:rPr>
                        <a:t> files)</a:t>
                      </a:r>
                      <a:r>
                        <a:rPr lang="en-US" sz="2000" dirty="0">
                          <a:solidFill>
                            <a:schemeClr val="bg1"/>
                          </a:solidFill>
                          <a:latin typeface="Oxanium" panose="020B0604020202020204" charset="0"/>
                          <a:ea typeface="Hind"/>
                          <a:cs typeface="Hind"/>
                          <a:sym typeface="Hind"/>
                        </a:rPr>
                        <a:t>.</a:t>
                      </a:r>
                      <a:endParaRPr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2926494982"/>
                  </a:ext>
                </a:extLst>
              </a:tr>
              <a:tr h="680232">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git config </a:t>
                      </a:r>
                      <a:r>
                        <a:rPr lang="en-IN" sz="2000" b="0" baseline="0" dirty="0">
                          <a:solidFill>
                            <a:schemeClr val="bg1"/>
                          </a:solidFill>
                          <a:latin typeface="Oxanium"/>
                          <a:ea typeface="Oxanium"/>
                          <a:cs typeface="Oxanium"/>
                          <a:sym typeface="Oxanium"/>
                        </a:rPr>
                        <a:t>--</a:t>
                      </a:r>
                      <a:r>
                        <a:rPr lang="en-IN" sz="2000" b="0" dirty="0">
                          <a:solidFill>
                            <a:schemeClr val="bg1"/>
                          </a:solidFill>
                          <a:latin typeface="Oxanium"/>
                          <a:ea typeface="Oxanium"/>
                          <a:cs typeface="Oxanium"/>
                          <a:sym typeface="Oxanium"/>
                        </a:rPr>
                        <a:t>global user.name “</a:t>
                      </a:r>
                      <a:r>
                        <a:rPr lang="en-IN" sz="2000" b="0" dirty="0" err="1">
                          <a:solidFill>
                            <a:schemeClr val="bg1"/>
                          </a:solidFill>
                          <a:latin typeface="Oxanium"/>
                          <a:ea typeface="Oxanium"/>
                          <a:cs typeface="Oxanium"/>
                          <a:sym typeface="Oxanium"/>
                        </a:rPr>
                        <a:t>uname</a:t>
                      </a:r>
                      <a:r>
                        <a:rPr lang="en-IN" sz="2000" b="0" dirty="0">
                          <a:solidFill>
                            <a:schemeClr val="bg1"/>
                          </a:solidFill>
                          <a:latin typeface="Oxanium"/>
                          <a:ea typeface="Oxanium"/>
                          <a:cs typeface="Oxanium"/>
                          <a:sym typeface="Oxanium"/>
                        </a:rPr>
                        <a:t>”</a:t>
                      </a:r>
                      <a:endParaRPr sz="2000" b="0" dirty="0">
                        <a:solidFill>
                          <a:schemeClr val="bg1"/>
                        </a:solidFill>
                        <a:latin typeface="Oxanium"/>
                        <a:ea typeface="Oxanium"/>
                        <a:cs typeface="Oxanium"/>
                        <a:sym typeface="Oxanium"/>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tc>
                  <a:txBody>
                    <a:bodyPr/>
                    <a:lstStyle/>
                    <a:p>
                      <a:pPr marL="0" lvl="0" indent="0" algn="r" rtl="0">
                        <a:spcBef>
                          <a:spcPts val="0"/>
                        </a:spcBef>
                        <a:spcAft>
                          <a:spcPts val="0"/>
                        </a:spcAft>
                        <a:buNone/>
                      </a:pPr>
                      <a:r>
                        <a:rPr lang="en-IN" sz="2000" dirty="0">
                          <a:solidFill>
                            <a:schemeClr val="bg1"/>
                          </a:solidFill>
                          <a:latin typeface="Oxanium" panose="020B0604020202020204" charset="0"/>
                          <a:ea typeface="Hind"/>
                          <a:cs typeface="Hind"/>
                          <a:sym typeface="Hind"/>
                        </a:rPr>
                        <a:t>Sets the user name at</a:t>
                      </a:r>
                      <a:r>
                        <a:rPr lang="en-IN" sz="2000" baseline="0" dirty="0">
                          <a:solidFill>
                            <a:schemeClr val="bg1"/>
                          </a:solidFill>
                          <a:latin typeface="Oxanium" panose="020B0604020202020204" charset="0"/>
                          <a:ea typeface="Hind"/>
                          <a:cs typeface="Hind"/>
                          <a:sym typeface="Hind"/>
                        </a:rPr>
                        <a:t> the global level to be shown in all further commits .</a:t>
                      </a:r>
                      <a:endParaRPr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2775045913"/>
                  </a:ext>
                </a:extLst>
              </a:tr>
              <a:tr h="680232">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git config --global</a:t>
                      </a:r>
                      <a:r>
                        <a:rPr lang="en-IN" sz="2000" b="0" baseline="0" dirty="0">
                          <a:solidFill>
                            <a:schemeClr val="bg1"/>
                          </a:solidFill>
                          <a:latin typeface="Oxanium"/>
                          <a:ea typeface="Oxanium"/>
                          <a:cs typeface="Oxanium"/>
                          <a:sym typeface="Oxanium"/>
                        </a:rPr>
                        <a:t> </a:t>
                      </a:r>
                      <a:r>
                        <a:rPr lang="en-IN" sz="2000" b="0" baseline="0" dirty="0" err="1">
                          <a:solidFill>
                            <a:schemeClr val="bg1"/>
                          </a:solidFill>
                          <a:latin typeface="Oxanium"/>
                          <a:ea typeface="Oxanium"/>
                          <a:cs typeface="Oxanium"/>
                          <a:sym typeface="Oxanium"/>
                        </a:rPr>
                        <a:t>user.email</a:t>
                      </a:r>
                      <a:r>
                        <a:rPr lang="en-IN" sz="2000" b="0" baseline="0" dirty="0">
                          <a:solidFill>
                            <a:schemeClr val="bg1"/>
                          </a:solidFill>
                          <a:latin typeface="Oxanium"/>
                          <a:ea typeface="Oxanium"/>
                          <a:cs typeface="Oxanium"/>
                          <a:sym typeface="Oxanium"/>
                        </a:rPr>
                        <a:t> “xyz@12.com”</a:t>
                      </a:r>
                      <a:endParaRPr sz="2000" b="0" dirty="0">
                        <a:solidFill>
                          <a:schemeClr val="bg1"/>
                        </a:solidFill>
                        <a:latin typeface="Oxanium"/>
                        <a:ea typeface="Oxanium"/>
                        <a:cs typeface="Oxanium"/>
                        <a:sym typeface="Oxanium"/>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bg1"/>
                          </a:solidFill>
                          <a:latin typeface="Oxanium" panose="020B0604020202020204" charset="0"/>
                          <a:ea typeface="Hind"/>
                          <a:cs typeface="Hind"/>
                          <a:sym typeface="Hind"/>
                        </a:rPr>
                        <a:t>Sets the user email at</a:t>
                      </a:r>
                      <a:r>
                        <a:rPr lang="en-US" sz="2000" baseline="0" dirty="0">
                          <a:solidFill>
                            <a:schemeClr val="bg1"/>
                          </a:solidFill>
                          <a:latin typeface="Oxanium" panose="020B0604020202020204" charset="0"/>
                          <a:ea typeface="Hind"/>
                          <a:cs typeface="Hind"/>
                          <a:sym typeface="Hind"/>
                        </a:rPr>
                        <a:t> the global level to be shown in all further commits .</a:t>
                      </a:r>
                      <a:endParaRPr lang="en-US"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560913235"/>
                  </a:ext>
                </a:extLst>
              </a:tr>
              <a:tr h="680232">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git remote</a:t>
                      </a:r>
                      <a:r>
                        <a:rPr lang="en-IN" sz="2000" b="0" baseline="0" dirty="0">
                          <a:solidFill>
                            <a:schemeClr val="bg1"/>
                          </a:solidFill>
                          <a:latin typeface="Oxanium"/>
                          <a:ea typeface="Oxanium"/>
                          <a:cs typeface="Oxanium"/>
                          <a:sym typeface="Oxanium"/>
                        </a:rPr>
                        <a:t> add origin “URL”</a:t>
                      </a:r>
                      <a:endParaRPr sz="2000" b="0" dirty="0">
                        <a:solidFill>
                          <a:schemeClr val="bg1"/>
                        </a:solidFill>
                        <a:latin typeface="Oxanium"/>
                        <a:ea typeface="Oxanium"/>
                        <a:cs typeface="Oxanium"/>
                        <a:sym typeface="Oxanium"/>
                      </a:endParaRPr>
                    </a:p>
                  </a:txBody>
                  <a:tcPr marL="91425" marR="91425" marT="91425" marB="914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tc>
                  <a:txBody>
                    <a:bodyPr/>
                    <a:lstStyle/>
                    <a:p>
                      <a:pPr marL="0" lvl="0" indent="0" algn="r" rtl="0">
                        <a:spcBef>
                          <a:spcPts val="0"/>
                        </a:spcBef>
                        <a:spcAft>
                          <a:spcPts val="0"/>
                        </a:spcAft>
                        <a:buNone/>
                      </a:pPr>
                      <a:r>
                        <a:rPr lang="en-IN" sz="2000" dirty="0">
                          <a:solidFill>
                            <a:schemeClr val="bg1"/>
                          </a:solidFill>
                          <a:latin typeface="Oxanium" panose="020B0604020202020204" charset="0"/>
                          <a:ea typeface="Hind"/>
                          <a:cs typeface="Hind"/>
                          <a:sym typeface="Hind"/>
                        </a:rPr>
                        <a:t>Links</a:t>
                      </a:r>
                      <a:r>
                        <a:rPr lang="en-IN" sz="2000" baseline="0" dirty="0">
                          <a:solidFill>
                            <a:schemeClr val="bg1"/>
                          </a:solidFill>
                          <a:latin typeface="Oxanium" panose="020B0604020202020204" charset="0"/>
                          <a:ea typeface="Hind"/>
                          <a:cs typeface="Hind"/>
                          <a:sym typeface="Hind"/>
                        </a:rPr>
                        <a:t> the local machine to the remote repository through git for a new repo.</a:t>
                      </a:r>
                      <a:endParaRPr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2158078348"/>
                  </a:ext>
                </a:extLst>
              </a:tr>
              <a:tr h="680232">
                <a:tc>
                  <a:txBody>
                    <a:bodyPr/>
                    <a:lstStyle/>
                    <a:p>
                      <a:pPr marL="0" lvl="0" indent="0" algn="l" rtl="0">
                        <a:spcBef>
                          <a:spcPts val="0"/>
                        </a:spcBef>
                        <a:spcAft>
                          <a:spcPts val="0"/>
                        </a:spcAft>
                        <a:buNone/>
                      </a:pPr>
                      <a:r>
                        <a:rPr lang="en-IN" sz="2000" b="0" dirty="0">
                          <a:solidFill>
                            <a:schemeClr val="bg1"/>
                          </a:solidFill>
                          <a:latin typeface="Oxanium"/>
                          <a:ea typeface="Oxanium"/>
                          <a:cs typeface="Oxanium"/>
                          <a:sym typeface="Oxanium"/>
                        </a:rPr>
                        <a:t>git</a:t>
                      </a:r>
                      <a:r>
                        <a:rPr lang="en-IN" sz="2000" b="0" baseline="0" dirty="0">
                          <a:solidFill>
                            <a:schemeClr val="bg1"/>
                          </a:solidFill>
                          <a:latin typeface="Oxanium"/>
                          <a:ea typeface="Oxanium"/>
                          <a:cs typeface="Oxanium"/>
                          <a:sym typeface="Oxanium"/>
                        </a:rPr>
                        <a:t> remote set-</a:t>
                      </a:r>
                      <a:r>
                        <a:rPr lang="en-IN" sz="2000" b="0" baseline="0" dirty="0" err="1">
                          <a:solidFill>
                            <a:schemeClr val="bg1"/>
                          </a:solidFill>
                          <a:latin typeface="Oxanium"/>
                          <a:ea typeface="Oxanium"/>
                          <a:cs typeface="Oxanium"/>
                          <a:sym typeface="Oxanium"/>
                        </a:rPr>
                        <a:t>url</a:t>
                      </a:r>
                      <a:r>
                        <a:rPr lang="en-IN" sz="2000" b="0" baseline="0" dirty="0">
                          <a:solidFill>
                            <a:schemeClr val="bg1"/>
                          </a:solidFill>
                          <a:latin typeface="Oxanium"/>
                          <a:ea typeface="Oxanium"/>
                          <a:cs typeface="Oxanium"/>
                          <a:sym typeface="Oxanium"/>
                        </a:rPr>
                        <a:t> origin “URL”</a:t>
                      </a:r>
                      <a:endParaRPr sz="2000" b="0" dirty="0">
                        <a:solidFill>
                          <a:schemeClr val="bg1"/>
                        </a:solidFill>
                        <a:latin typeface="Oxanium"/>
                        <a:ea typeface="Oxanium"/>
                        <a:cs typeface="Oxanium"/>
                        <a:sym typeface="Oxan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7090"/>
                      </a:srgbClr>
                    </a:solidFill>
                  </a:tcPr>
                </a:tc>
                <a:tc>
                  <a:txBody>
                    <a:bodyPr/>
                    <a:lstStyle/>
                    <a:p>
                      <a:pPr marL="0" lvl="0" indent="0" algn="r" rtl="0">
                        <a:spcBef>
                          <a:spcPts val="0"/>
                        </a:spcBef>
                        <a:spcAft>
                          <a:spcPts val="0"/>
                        </a:spcAft>
                        <a:buNone/>
                      </a:pPr>
                      <a:r>
                        <a:rPr lang="en" sz="2000" dirty="0">
                          <a:solidFill>
                            <a:schemeClr val="bg1"/>
                          </a:solidFill>
                          <a:latin typeface="Oxanium" panose="020B0604020202020204" charset="0"/>
                          <a:ea typeface="Hind"/>
                          <a:cs typeface="Hind"/>
                          <a:sym typeface="Hind"/>
                        </a:rPr>
                        <a:t>Changes</a:t>
                      </a:r>
                      <a:r>
                        <a:rPr lang="en" sz="2000" baseline="0" dirty="0">
                          <a:solidFill>
                            <a:schemeClr val="bg1"/>
                          </a:solidFill>
                          <a:latin typeface="Oxanium" panose="020B0604020202020204" charset="0"/>
                          <a:ea typeface="Hind"/>
                          <a:cs typeface="Hind"/>
                          <a:sym typeface="Hind"/>
                        </a:rPr>
                        <a:t> the already existing repository through git.</a:t>
                      </a:r>
                      <a:endParaRPr sz="2000" dirty="0">
                        <a:solidFill>
                          <a:schemeClr val="bg1"/>
                        </a:solidFill>
                        <a:latin typeface="Oxanium" panose="020B0604020202020204" charset="0"/>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7090"/>
                      </a:srgbClr>
                    </a:solidFill>
                  </a:tcPr>
                </a:tc>
                <a:extLst>
                  <a:ext uri="{0D108BD9-81ED-4DB2-BD59-A6C34878D82A}">
                    <a16:rowId xmlns:a16="http://schemas.microsoft.com/office/drawing/2014/main" val="3832005480"/>
                  </a:ext>
                </a:extLst>
              </a:tr>
            </a:tbl>
          </a:graphicData>
        </a:graphic>
      </p:graphicFrame>
    </p:spTree>
    <p:extLst>
      <p:ext uri="{BB962C8B-B14F-4D97-AF65-F5344CB8AC3E}">
        <p14:creationId xmlns:p14="http://schemas.microsoft.com/office/powerpoint/2010/main" val="1645739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685800" y="461091"/>
            <a:ext cx="12115800" cy="884858"/>
          </a:xfrm>
          <a:prstGeom prst="rect">
            <a:avLst/>
          </a:prstGeom>
        </p:spPr>
        <p:txBody>
          <a:bodyPr wrap="square" lIns="0" tIns="0" rIns="0" bIns="0" rtlCol="0" anchor="t">
            <a:spAutoFit/>
          </a:bodyPr>
          <a:lstStyle/>
          <a:p>
            <a:pPr marL="0" lvl="0" indent="0" algn="l">
              <a:lnSpc>
                <a:spcPts val="6934"/>
              </a:lnSpc>
              <a:spcBef>
                <a:spcPct val="0"/>
              </a:spcBef>
            </a:pPr>
            <a:r>
              <a:rPr lang="en-GB" sz="9631" b="1" dirty="0">
                <a:solidFill>
                  <a:schemeClr val="bg1"/>
                </a:solidFill>
                <a:latin typeface="Computer Says No"/>
              </a:rPr>
              <a:t>Some commonly used Git commands</a:t>
            </a:r>
            <a:endParaRPr lang="en-US" sz="9631" b="1" dirty="0">
              <a:solidFill>
                <a:schemeClr val="bg1"/>
              </a:solidFill>
              <a:latin typeface="Computer Says No"/>
            </a:endParaRPr>
          </a:p>
        </p:txBody>
      </p:sp>
      <p:sp>
        <p:nvSpPr>
          <p:cNvPr id="6" name="Freeform 6"/>
          <p:cNvSpPr/>
          <p:nvPr/>
        </p:nvSpPr>
        <p:spPr>
          <a:xfrm flipH="1">
            <a:off x="16687800" y="8267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10728542" y="-3688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graphicFrame>
        <p:nvGraphicFramePr>
          <p:cNvPr id="11" name="Table 10">
            <a:extLst>
              <a:ext uri="{FF2B5EF4-FFF2-40B4-BE49-F238E27FC236}">
                <a16:creationId xmlns:a16="http://schemas.microsoft.com/office/drawing/2014/main" id="{7EF619D1-EE90-7FED-FFEA-86DEB07235FF}"/>
              </a:ext>
            </a:extLst>
          </p:cNvPr>
          <p:cNvGraphicFramePr>
            <a:graphicFrameLocks noGrp="1"/>
          </p:cNvGraphicFramePr>
          <p:nvPr>
            <p:extLst>
              <p:ext uri="{D42A27DB-BD31-4B8C-83A1-F6EECF244321}">
                <p14:modId xmlns:p14="http://schemas.microsoft.com/office/powerpoint/2010/main" val="3987204780"/>
              </p:ext>
            </p:extLst>
          </p:nvPr>
        </p:nvGraphicFramePr>
        <p:xfrm>
          <a:off x="689429" y="1365906"/>
          <a:ext cx="15163800" cy="7780225"/>
        </p:xfrm>
        <a:graphic>
          <a:graphicData uri="http://schemas.openxmlformats.org/drawingml/2006/table">
            <a:tbl>
              <a:tblPr>
                <a:noFill/>
              </a:tblPr>
              <a:tblGrid>
                <a:gridCol w="4402011">
                  <a:extLst>
                    <a:ext uri="{9D8B030D-6E8A-4147-A177-3AD203B41FA5}">
                      <a16:colId xmlns:a16="http://schemas.microsoft.com/office/drawing/2014/main" val="3233687084"/>
                    </a:ext>
                  </a:extLst>
                </a:gridCol>
                <a:gridCol w="10761789">
                  <a:extLst>
                    <a:ext uri="{9D8B030D-6E8A-4147-A177-3AD203B41FA5}">
                      <a16:colId xmlns:a16="http://schemas.microsoft.com/office/drawing/2014/main" val="503127018"/>
                    </a:ext>
                  </a:extLst>
                </a:gridCol>
              </a:tblGrid>
              <a:tr h="506537">
                <a:tc>
                  <a:txBody>
                    <a:bodyPr/>
                    <a:lstStyle/>
                    <a:p>
                      <a:pPr marL="0" lvl="0" indent="0" algn="ctr" defTabSz="914400" rtl="0" eaLnBrk="1" latinLnBrk="0" hangingPunct="1">
                        <a:spcBef>
                          <a:spcPts val="0"/>
                        </a:spcBef>
                        <a:spcAft>
                          <a:spcPts val="0"/>
                        </a:spcAft>
                        <a:buNone/>
                      </a:pPr>
                      <a:r>
                        <a:rPr lang="en-IN" sz="2400" b="1" kern="1200" dirty="0">
                          <a:solidFill>
                            <a:schemeClr val="bg1"/>
                          </a:solidFill>
                          <a:latin typeface="Oxanium"/>
                          <a:ea typeface="Oxanium"/>
                          <a:cs typeface="Oxanium"/>
                          <a:sym typeface="Oxanium"/>
                        </a:rPr>
                        <a:t>Commands</a:t>
                      </a:r>
                      <a:endParaRPr sz="2400" b="1" kern="1200" dirty="0">
                        <a:solidFill>
                          <a:schemeClr val="bg1"/>
                        </a:solidFill>
                        <a:latin typeface="Oxanium"/>
                        <a:ea typeface="Oxanium"/>
                        <a:cs typeface="Oxanium"/>
                        <a:sym typeface="Oxan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tc>
                  <a:txBody>
                    <a:bodyPr/>
                    <a:lstStyle/>
                    <a:p>
                      <a:pPr marL="0" lvl="0" indent="0" algn="ctr" defTabSz="914400" rtl="0" eaLnBrk="1" latinLnBrk="0" hangingPunct="1">
                        <a:spcBef>
                          <a:spcPts val="0"/>
                        </a:spcBef>
                        <a:spcAft>
                          <a:spcPts val="0"/>
                        </a:spcAft>
                        <a:buNone/>
                      </a:pPr>
                      <a:r>
                        <a:rPr lang="en" sz="2400" b="1" kern="1200" dirty="0">
                          <a:solidFill>
                            <a:schemeClr val="bg1"/>
                          </a:solidFill>
                          <a:latin typeface="Oxanium"/>
                          <a:ea typeface="Oxanium"/>
                          <a:cs typeface="Oxanium"/>
                          <a:sym typeface="Oxanium"/>
                        </a:rPr>
                        <a:t>Description</a:t>
                      </a:r>
                      <a:endParaRPr sz="2400" b="1" kern="1200" dirty="0">
                        <a:solidFill>
                          <a:schemeClr val="bg1"/>
                        </a:solidFill>
                        <a:latin typeface="Oxanium"/>
                        <a:ea typeface="Oxanium"/>
                        <a:cs typeface="Oxanium"/>
                        <a:sym typeface="Oxan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213746941"/>
                  </a:ext>
                </a:extLst>
              </a:tr>
              <a:tr h="86113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400" b="1" kern="1200" dirty="0">
                          <a:solidFill>
                            <a:schemeClr val="bg1"/>
                          </a:solidFill>
                          <a:latin typeface="Oxanium"/>
                          <a:ea typeface="Oxanium"/>
                          <a:cs typeface="Oxanium"/>
                          <a:sym typeface="Oxanium"/>
                        </a:rPr>
                        <a:t>git remote -v</a:t>
                      </a:r>
                    </a:p>
                  </a:txBody>
                  <a:tcPr marL="91425" marR="91425" marT="91425" marB="91425" anchor="ctr">
                    <a:lnL w="1905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kern="1200" dirty="0">
                          <a:solidFill>
                            <a:schemeClr val="bg1"/>
                          </a:solidFill>
                          <a:latin typeface="Oxanium"/>
                          <a:ea typeface="Hind"/>
                          <a:cs typeface="Hind"/>
                          <a:sym typeface="Hind"/>
                        </a:rPr>
                        <a:t>Lists all remote repositories associated with the local repository.</a:t>
                      </a:r>
                    </a:p>
                  </a:txBody>
                  <a:tcPr marL="91425" marR="91425" marT="91425" marB="91425" anchor="ctr">
                    <a:lnL w="12700" cap="flat" cmpd="sng" algn="ctr">
                      <a:solidFill>
                        <a:schemeClr val="tx1"/>
                      </a:solidFill>
                      <a:prstDash val="solid"/>
                      <a:round/>
                      <a:headEnd type="none" w="med" len="med"/>
                      <a:tailEnd type="none" w="med" len="med"/>
                    </a:lnL>
                    <a:lnR w="19050" cap="flat" cmpd="sng">
                      <a:noFill/>
                      <a:prstDash val="solid"/>
                      <a:round/>
                      <a:headEnd type="none" w="sm" len="sm"/>
                      <a:tailEnd type="none" w="sm" len="sm"/>
                    </a:lnR>
                    <a:lnT w="19050" cap="flat" cmpd="sng">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3016957892"/>
                  </a:ext>
                </a:extLst>
              </a:tr>
              <a:tr h="86113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400" b="1" kern="1200" dirty="0">
                          <a:solidFill>
                            <a:schemeClr val="bg1"/>
                          </a:solidFill>
                          <a:latin typeface="Oxanium"/>
                          <a:ea typeface="Oxanium"/>
                          <a:cs typeface="Oxanium"/>
                          <a:sym typeface="Oxanium"/>
                        </a:rPr>
                        <a:t>git clone “URL”</a:t>
                      </a:r>
                    </a:p>
                  </a:txBody>
                  <a:tcPr marL="91425" marR="91425" marT="91425" marB="91425" anchor="ctr">
                    <a:lnL w="1905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kern="1200" dirty="0">
                          <a:solidFill>
                            <a:schemeClr val="bg1"/>
                          </a:solidFill>
                          <a:latin typeface="Oxanium"/>
                        </a:rPr>
                        <a:t>Clones a repository from a remote server to your local machine.</a:t>
                      </a:r>
                      <a:endParaRPr lang="en-US" sz="2400" b="1" kern="1200" dirty="0">
                        <a:solidFill>
                          <a:schemeClr val="bg1"/>
                        </a:solidFill>
                        <a:latin typeface="Oxanium"/>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9050" cap="flat" cmpd="sng">
                      <a:noFill/>
                      <a:prstDash val="solid"/>
                      <a:round/>
                      <a:headEnd type="none" w="sm" len="sm"/>
                      <a:tailEnd type="none" w="sm" len="sm"/>
                    </a:lnR>
                    <a:lnT w="19050" cap="flat" cmpd="sng">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579537938"/>
                  </a:ext>
                </a:extLst>
              </a:tr>
              <a:tr h="86113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400" b="1" kern="1200" dirty="0">
                          <a:solidFill>
                            <a:schemeClr val="bg1"/>
                          </a:solidFill>
                          <a:latin typeface="Oxanium"/>
                          <a:ea typeface="Oxanium"/>
                          <a:cs typeface="Oxanium"/>
                          <a:sym typeface="Oxanium"/>
                        </a:rPr>
                        <a:t>git pull</a:t>
                      </a:r>
                    </a:p>
                  </a:txBody>
                  <a:tcPr marL="91425" marR="91425" marT="91425" marB="91425" anchor="ctr">
                    <a:lnL w="1905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1" kern="1200" dirty="0">
                          <a:solidFill>
                            <a:schemeClr val="bg1"/>
                          </a:solidFill>
                          <a:latin typeface="Oxanium"/>
                          <a:ea typeface="Hind"/>
                          <a:cs typeface="Hind"/>
                          <a:sym typeface="Hind"/>
                        </a:rPr>
                        <a:t>Fetches changes from a remote repository and merges them into the local branch.</a:t>
                      </a:r>
                    </a:p>
                  </a:txBody>
                  <a:tcPr marL="91425" marR="91425" marT="91425" marB="91425" anchor="ctr">
                    <a:lnL w="12700" cap="flat" cmpd="sng" algn="ctr">
                      <a:solidFill>
                        <a:schemeClr val="tx1"/>
                      </a:solidFill>
                      <a:prstDash val="solid"/>
                      <a:round/>
                      <a:headEnd type="none" w="med" len="med"/>
                      <a:tailEnd type="none" w="med" len="med"/>
                    </a:lnL>
                    <a:lnR w="19050" cap="flat" cmpd="sng">
                      <a:noFill/>
                      <a:prstDash val="solid"/>
                      <a:round/>
                      <a:headEnd type="none" w="sm" len="sm"/>
                      <a:tailEnd type="none" w="sm" len="sm"/>
                    </a:lnR>
                    <a:lnT w="19050" cap="flat" cmpd="sng">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3423023305"/>
                  </a:ext>
                </a:extLst>
              </a:tr>
              <a:tr h="861131">
                <a:tc>
                  <a:txBody>
                    <a:bodyPr/>
                    <a:lstStyle/>
                    <a:p>
                      <a:pPr marL="0" lvl="0" indent="0" algn="ctr" defTabSz="914400" rtl="0" eaLnBrk="1" latinLnBrk="0" hangingPunct="1">
                        <a:spcBef>
                          <a:spcPts val="0"/>
                        </a:spcBef>
                        <a:spcAft>
                          <a:spcPts val="0"/>
                        </a:spcAft>
                        <a:buNone/>
                      </a:pPr>
                      <a:r>
                        <a:rPr lang="en-IN" sz="2400" b="1" kern="1200" dirty="0">
                          <a:solidFill>
                            <a:schemeClr val="bg1"/>
                          </a:solidFill>
                          <a:latin typeface="Oxanium"/>
                          <a:ea typeface="Oxanium"/>
                          <a:cs typeface="Oxanium"/>
                          <a:sym typeface="Oxanium"/>
                        </a:rPr>
                        <a:t>git push</a:t>
                      </a:r>
                    </a:p>
                  </a:txBody>
                  <a:tcPr marL="91425" marR="91425" marT="91425" marB="91425" anchor="ctr">
                    <a:lnL w="1905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tc>
                  <a:txBody>
                    <a:bodyPr/>
                    <a:lstStyle/>
                    <a:p>
                      <a:pPr marL="0" lvl="0" indent="0" algn="ctr" defTabSz="914400" rtl="0" eaLnBrk="1" latinLnBrk="0" hangingPunct="1">
                        <a:spcBef>
                          <a:spcPts val="0"/>
                        </a:spcBef>
                        <a:spcAft>
                          <a:spcPts val="0"/>
                        </a:spcAft>
                        <a:buNone/>
                      </a:pPr>
                      <a:r>
                        <a:rPr lang="en-US" sz="2400" b="1" kern="1200" dirty="0">
                          <a:solidFill>
                            <a:schemeClr val="bg1"/>
                          </a:solidFill>
                          <a:latin typeface="Oxanium"/>
                          <a:ea typeface="Hind"/>
                          <a:cs typeface="Hind"/>
                          <a:sym typeface="Hind"/>
                        </a:rPr>
                        <a:t>Pushes committed changes from the local repository to a remote repository.</a:t>
                      </a:r>
                    </a:p>
                  </a:txBody>
                  <a:tcPr marL="91425" marR="91425" marT="91425" marB="91425" anchor="ctr">
                    <a:lnL w="12700" cap="flat" cmpd="sng" algn="ctr">
                      <a:solidFill>
                        <a:schemeClr val="tx1"/>
                      </a:solidFill>
                      <a:prstDash val="solid"/>
                      <a:round/>
                      <a:headEnd type="none" w="med" len="med"/>
                      <a:tailEnd type="none" w="med" len="med"/>
                    </a:lnL>
                    <a:lnR w="19050" cap="flat" cmpd="sng">
                      <a:noFill/>
                      <a:prstDash val="solid"/>
                      <a:round/>
                      <a:headEnd type="none" w="sm" len="sm"/>
                      <a:tailEnd type="none" w="sm" len="sm"/>
                    </a:lnR>
                    <a:lnT w="19050" cap="flat" cmpd="sng">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2682969116"/>
                  </a:ext>
                </a:extLst>
              </a:tr>
              <a:tr h="506537">
                <a:tc>
                  <a:txBody>
                    <a:bodyPr/>
                    <a:lstStyle/>
                    <a:p>
                      <a:pPr marL="0" lvl="0" indent="0" algn="ctr" defTabSz="914400" rtl="0" eaLnBrk="1" latinLnBrk="0" hangingPunct="1">
                        <a:spcBef>
                          <a:spcPts val="0"/>
                        </a:spcBef>
                        <a:spcAft>
                          <a:spcPts val="0"/>
                        </a:spcAft>
                        <a:buNone/>
                      </a:pPr>
                      <a:r>
                        <a:rPr lang="en-IN" sz="2400" b="1" kern="1200" dirty="0">
                          <a:solidFill>
                            <a:schemeClr val="bg1"/>
                          </a:solidFill>
                          <a:latin typeface="Oxanium"/>
                          <a:ea typeface="Oxanium"/>
                          <a:cs typeface="Oxanium"/>
                          <a:sym typeface="Oxanium"/>
                        </a:rPr>
                        <a:t>git branch</a:t>
                      </a:r>
                      <a:endParaRPr sz="2400" b="1" kern="1200" dirty="0">
                        <a:solidFill>
                          <a:schemeClr val="bg1"/>
                        </a:solidFill>
                        <a:latin typeface="Oxanium"/>
                        <a:ea typeface="Oxanium"/>
                        <a:cs typeface="Oxanium"/>
                        <a:sym typeface="Oxanium"/>
                      </a:endParaRPr>
                    </a:p>
                  </a:txBody>
                  <a:tcPr marL="91425" marR="91425" marT="91425" marB="91425" anchor="ctr">
                    <a:lnL w="1905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lgn="ctr">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tc>
                  <a:txBody>
                    <a:bodyPr/>
                    <a:lstStyle/>
                    <a:p>
                      <a:pPr marL="0" lvl="0" indent="0" algn="ctr" defTabSz="914400" rtl="0" eaLnBrk="1" latinLnBrk="0" hangingPunct="1">
                        <a:spcBef>
                          <a:spcPts val="0"/>
                        </a:spcBef>
                        <a:spcAft>
                          <a:spcPts val="0"/>
                        </a:spcAft>
                        <a:buNone/>
                      </a:pPr>
                      <a:r>
                        <a:rPr lang="en-US" sz="2400" b="1" kern="1200" dirty="0">
                          <a:solidFill>
                            <a:schemeClr val="bg1"/>
                          </a:solidFill>
                          <a:latin typeface="Oxanium"/>
                          <a:ea typeface="Hind"/>
                          <a:cs typeface="Hind"/>
                          <a:sym typeface="Hind"/>
                        </a:rPr>
                        <a:t>Lists all branches in the repository.</a:t>
                      </a:r>
                      <a:endParaRPr sz="2400" b="1" kern="1200" dirty="0">
                        <a:solidFill>
                          <a:schemeClr val="bg1"/>
                        </a:solidFill>
                        <a:latin typeface="Oxanium"/>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9050" cap="flat" cmpd="sng">
                      <a:noFill/>
                      <a:prstDash val="solid"/>
                      <a:round/>
                      <a:headEnd type="none" w="sm" len="sm"/>
                      <a:tailEnd type="none" w="sm" len="sm"/>
                    </a:lnR>
                    <a:lnT w="19050" cap="flat" cmpd="sng" algn="ctr">
                      <a:noFill/>
                      <a:prstDash val="solid"/>
                      <a:round/>
                      <a:headEnd type="none" w="sm" len="sm"/>
                      <a:tailEnd type="none" w="sm" len="sm"/>
                    </a:lnT>
                    <a:lnB w="19050" cap="flat" cmpd="sng" algn="ctr">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1505455003"/>
                  </a:ext>
                </a:extLst>
              </a:tr>
              <a:tr h="861131">
                <a:tc>
                  <a:txBody>
                    <a:bodyPr/>
                    <a:lstStyle/>
                    <a:p>
                      <a:pPr marL="0" lvl="0" indent="0" algn="ctr" defTabSz="914400" rtl="0" eaLnBrk="1" latinLnBrk="0" hangingPunct="1">
                        <a:spcBef>
                          <a:spcPts val="0"/>
                        </a:spcBef>
                        <a:spcAft>
                          <a:spcPts val="0"/>
                        </a:spcAft>
                        <a:buNone/>
                      </a:pPr>
                      <a:r>
                        <a:rPr lang="en-IN" sz="2400" b="1" kern="1200" dirty="0">
                          <a:solidFill>
                            <a:schemeClr val="bg1"/>
                          </a:solidFill>
                          <a:latin typeface="Oxanium"/>
                          <a:ea typeface="Oxanium"/>
                          <a:cs typeface="Oxanium"/>
                          <a:sym typeface="Oxanium"/>
                        </a:rPr>
                        <a:t>git checkout “</a:t>
                      </a:r>
                      <a:r>
                        <a:rPr lang="en-IN" sz="2400" b="1" kern="1200" dirty="0" err="1">
                          <a:solidFill>
                            <a:schemeClr val="bg1"/>
                          </a:solidFill>
                          <a:latin typeface="Oxanium"/>
                          <a:ea typeface="Oxanium"/>
                          <a:cs typeface="Oxanium"/>
                          <a:sym typeface="Oxanium"/>
                        </a:rPr>
                        <a:t>branchname</a:t>
                      </a:r>
                      <a:r>
                        <a:rPr lang="en-IN" sz="2400" b="1" kern="1200" dirty="0">
                          <a:solidFill>
                            <a:schemeClr val="bg1"/>
                          </a:solidFill>
                          <a:latin typeface="Oxanium"/>
                          <a:ea typeface="Oxanium"/>
                          <a:cs typeface="Oxanium"/>
                          <a:sym typeface="Oxanium"/>
                        </a:rPr>
                        <a:t>”</a:t>
                      </a:r>
                      <a:endParaRPr sz="2400" b="1" kern="1200" dirty="0">
                        <a:solidFill>
                          <a:schemeClr val="bg1"/>
                        </a:solidFill>
                        <a:latin typeface="Oxanium"/>
                        <a:ea typeface="Oxanium"/>
                        <a:cs typeface="Oxanium"/>
                        <a:sym typeface="Oxanium"/>
                      </a:endParaRPr>
                    </a:p>
                  </a:txBody>
                  <a:tcPr marL="91425" marR="91425" marT="91425" marB="91425" anchor="ctr">
                    <a:lnL w="1905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tc>
                  <a:txBody>
                    <a:bodyPr/>
                    <a:lstStyle/>
                    <a:p>
                      <a:pPr marL="0" lvl="0" indent="0" algn="ctr" defTabSz="914400" rtl="0" eaLnBrk="1" latinLnBrk="0" hangingPunct="1">
                        <a:spcBef>
                          <a:spcPts val="0"/>
                        </a:spcBef>
                        <a:spcAft>
                          <a:spcPts val="0"/>
                        </a:spcAft>
                        <a:buNone/>
                      </a:pPr>
                      <a:r>
                        <a:rPr lang="en-US" sz="2400" b="1" kern="1200" dirty="0">
                          <a:solidFill>
                            <a:schemeClr val="bg1"/>
                          </a:solidFill>
                          <a:latin typeface="Oxanium"/>
                          <a:ea typeface="Hind"/>
                          <a:cs typeface="Hind"/>
                          <a:sym typeface="Hind"/>
                        </a:rPr>
                        <a:t>To switch to a different branch.</a:t>
                      </a:r>
                      <a:endParaRPr sz="2400" b="1" kern="1200" dirty="0">
                        <a:solidFill>
                          <a:schemeClr val="bg1"/>
                        </a:solidFill>
                        <a:latin typeface="Oxanium"/>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9050" cap="flat" cmpd="sng">
                      <a:noFill/>
                      <a:prstDash val="solid"/>
                      <a:round/>
                      <a:headEnd type="none" w="sm" len="sm"/>
                      <a:tailEnd type="none" w="sm" len="sm"/>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2635728142"/>
                  </a:ext>
                </a:extLst>
              </a:tr>
              <a:tr h="861131">
                <a:tc>
                  <a:txBody>
                    <a:bodyPr/>
                    <a:lstStyle/>
                    <a:p>
                      <a:pPr marL="0" lvl="0" indent="0" algn="ctr" defTabSz="914400" rtl="0" eaLnBrk="1" latinLnBrk="0" hangingPunct="1">
                        <a:spcBef>
                          <a:spcPts val="0"/>
                        </a:spcBef>
                        <a:spcAft>
                          <a:spcPts val="0"/>
                        </a:spcAft>
                        <a:buNone/>
                      </a:pPr>
                      <a:r>
                        <a:rPr lang="en-IN" sz="2400" b="1" kern="1200" dirty="0">
                          <a:solidFill>
                            <a:schemeClr val="bg1"/>
                          </a:solidFill>
                          <a:latin typeface="Oxanium"/>
                          <a:ea typeface="Oxanium"/>
                          <a:cs typeface="Oxanium"/>
                          <a:sym typeface="Oxanium"/>
                        </a:rPr>
                        <a:t>git branch –d “</a:t>
                      </a:r>
                      <a:r>
                        <a:rPr lang="en-IN" sz="2400" b="1" kern="1200" dirty="0" err="1">
                          <a:solidFill>
                            <a:schemeClr val="bg1"/>
                          </a:solidFill>
                          <a:latin typeface="Oxanium"/>
                          <a:ea typeface="Oxanium"/>
                          <a:cs typeface="Oxanium"/>
                          <a:sym typeface="Oxanium"/>
                        </a:rPr>
                        <a:t>branchname</a:t>
                      </a:r>
                      <a:r>
                        <a:rPr lang="en-IN" sz="2400" b="1" kern="1200" dirty="0">
                          <a:solidFill>
                            <a:schemeClr val="bg1"/>
                          </a:solidFill>
                          <a:latin typeface="Oxanium"/>
                          <a:ea typeface="Oxanium"/>
                          <a:cs typeface="Oxanium"/>
                          <a:sym typeface="Oxanium"/>
                        </a:rPr>
                        <a:t>”</a:t>
                      </a:r>
                      <a:endParaRPr sz="2400" b="1" kern="1200" dirty="0">
                        <a:solidFill>
                          <a:schemeClr val="bg1"/>
                        </a:solidFill>
                        <a:latin typeface="Oxanium"/>
                        <a:ea typeface="Oxanium"/>
                        <a:cs typeface="Oxanium"/>
                        <a:sym typeface="Oxanium"/>
                      </a:endParaRPr>
                    </a:p>
                  </a:txBody>
                  <a:tcPr marL="91425" marR="91425" marT="91425" marB="91425" anchor="ctr">
                    <a:lnL w="1905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tc>
                  <a:txBody>
                    <a:bodyPr/>
                    <a:lstStyle/>
                    <a:p>
                      <a:pPr marL="0" lvl="0" indent="0" algn="ctr" defTabSz="914400" rtl="0" eaLnBrk="1" latinLnBrk="0" hangingPunct="1">
                        <a:spcBef>
                          <a:spcPts val="0"/>
                        </a:spcBef>
                        <a:spcAft>
                          <a:spcPts val="0"/>
                        </a:spcAft>
                        <a:buNone/>
                      </a:pPr>
                      <a:r>
                        <a:rPr lang="en-US" sz="2400" b="1" kern="1200" dirty="0">
                          <a:solidFill>
                            <a:schemeClr val="bg1"/>
                          </a:solidFill>
                          <a:latin typeface="Oxanium"/>
                          <a:ea typeface="Hind"/>
                          <a:cs typeface="Hind"/>
                          <a:sym typeface="Hind"/>
                        </a:rPr>
                        <a:t>To delete a branch.</a:t>
                      </a:r>
                      <a:endParaRPr sz="2400" b="1" kern="1200" dirty="0">
                        <a:solidFill>
                          <a:schemeClr val="bg1"/>
                        </a:solidFill>
                        <a:latin typeface="Oxanium"/>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9050" cap="flat" cmpd="sng">
                      <a:noFill/>
                      <a:prstDash val="solid"/>
                      <a:round/>
                      <a:headEnd type="none" w="sm" len="sm"/>
                      <a:tailEnd type="none" w="sm" len="sm"/>
                    </a:lnR>
                    <a:lnT w="19050" cap="flat" cmpd="sng">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1933037"/>
                  </a:ext>
                </a:extLst>
              </a:tr>
              <a:tr h="861131">
                <a:tc>
                  <a:txBody>
                    <a:bodyPr/>
                    <a:lstStyle/>
                    <a:p>
                      <a:pPr marL="0" lvl="0" indent="0" algn="ctr" defTabSz="914400" rtl="0" eaLnBrk="1" latinLnBrk="0" hangingPunct="1">
                        <a:spcBef>
                          <a:spcPts val="0"/>
                        </a:spcBef>
                        <a:spcAft>
                          <a:spcPts val="0"/>
                        </a:spcAft>
                        <a:buNone/>
                      </a:pPr>
                      <a:r>
                        <a:rPr lang="en-IN" sz="2400" b="1" kern="1200" dirty="0">
                          <a:solidFill>
                            <a:schemeClr val="bg1"/>
                          </a:solidFill>
                          <a:latin typeface="Oxanium"/>
                          <a:ea typeface="Oxanium"/>
                          <a:cs typeface="Oxanium"/>
                          <a:sym typeface="Oxanium"/>
                        </a:rPr>
                        <a:t>git merge “</a:t>
                      </a:r>
                      <a:r>
                        <a:rPr lang="en-IN" sz="2400" b="1" kern="1200" dirty="0" err="1">
                          <a:solidFill>
                            <a:schemeClr val="bg1"/>
                          </a:solidFill>
                          <a:latin typeface="Oxanium"/>
                          <a:ea typeface="Oxanium"/>
                          <a:cs typeface="Oxanium"/>
                          <a:sym typeface="Oxanium"/>
                        </a:rPr>
                        <a:t>branchname</a:t>
                      </a:r>
                      <a:r>
                        <a:rPr lang="en-IN" sz="2400" b="1" kern="1200" dirty="0">
                          <a:solidFill>
                            <a:schemeClr val="bg1"/>
                          </a:solidFill>
                          <a:latin typeface="Oxanium"/>
                          <a:ea typeface="Oxanium"/>
                          <a:cs typeface="Oxanium"/>
                          <a:sym typeface="Oxanium"/>
                        </a:rPr>
                        <a:t>”</a:t>
                      </a:r>
                      <a:endParaRPr sz="2400" b="1" kern="1200" dirty="0">
                        <a:solidFill>
                          <a:schemeClr val="bg1"/>
                        </a:solidFill>
                        <a:latin typeface="Oxanium"/>
                        <a:ea typeface="Oxanium"/>
                        <a:cs typeface="Oxanium"/>
                        <a:sym typeface="Oxanium"/>
                      </a:endParaRPr>
                    </a:p>
                  </a:txBody>
                  <a:tcPr marL="91425" marR="91425" marT="91425" marB="91425" anchor="ctr">
                    <a:lnL w="1905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lgn="ctr">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tc>
                  <a:txBody>
                    <a:bodyPr/>
                    <a:lstStyle/>
                    <a:p>
                      <a:pPr marL="0" lvl="0" indent="0" algn="ctr" defTabSz="914400" rtl="0" eaLnBrk="1" latinLnBrk="0" hangingPunct="1">
                        <a:spcBef>
                          <a:spcPts val="0"/>
                        </a:spcBef>
                        <a:spcAft>
                          <a:spcPts val="0"/>
                        </a:spcAft>
                        <a:buNone/>
                      </a:pPr>
                      <a:r>
                        <a:rPr lang="en-US" sz="2400" b="1" kern="1200" dirty="0">
                          <a:solidFill>
                            <a:schemeClr val="bg1"/>
                          </a:solidFill>
                          <a:latin typeface="Oxanium"/>
                          <a:ea typeface="Hind"/>
                          <a:cs typeface="Hind"/>
                          <a:sym typeface="Hind"/>
                        </a:rPr>
                        <a:t>Merges the </a:t>
                      </a:r>
                      <a:r>
                        <a:rPr lang="en-US" sz="2400" b="1" kern="1200" dirty="0" err="1">
                          <a:solidFill>
                            <a:schemeClr val="bg1"/>
                          </a:solidFill>
                          <a:latin typeface="Oxanium"/>
                          <a:ea typeface="Hind"/>
                          <a:cs typeface="Hind"/>
                          <a:sym typeface="Hind"/>
                        </a:rPr>
                        <a:t>specifed</a:t>
                      </a:r>
                      <a:r>
                        <a:rPr lang="en-US" sz="2400" b="1" kern="1200" dirty="0">
                          <a:solidFill>
                            <a:schemeClr val="bg1"/>
                          </a:solidFill>
                          <a:latin typeface="Oxanium"/>
                          <a:ea typeface="Hind"/>
                          <a:cs typeface="Hind"/>
                          <a:sym typeface="Hind"/>
                        </a:rPr>
                        <a:t> branch with the current branch.</a:t>
                      </a:r>
                      <a:endParaRPr sz="2400" b="1" kern="1200" dirty="0">
                        <a:solidFill>
                          <a:schemeClr val="bg1"/>
                        </a:solidFill>
                        <a:latin typeface="Oxanium"/>
                        <a:ea typeface="Hind"/>
                        <a:cs typeface="Hind"/>
                        <a:sym typeface="Hind"/>
                      </a:endParaRPr>
                    </a:p>
                  </a:txBody>
                  <a:tcPr marL="91425" marR="91425" marT="91425" marB="91425" anchor="ctr">
                    <a:lnL w="12700" cap="flat" cmpd="sng" algn="ctr">
                      <a:solidFill>
                        <a:schemeClr val="tx1"/>
                      </a:solidFill>
                      <a:prstDash val="solid"/>
                      <a:round/>
                      <a:headEnd type="none" w="med" len="med"/>
                      <a:tailEnd type="none" w="med" len="med"/>
                    </a:lnL>
                    <a:lnR w="19050" cap="flat" cmpd="sng">
                      <a:noFill/>
                      <a:prstDash val="solid"/>
                      <a:round/>
                      <a:headEnd type="none" w="sm" len="sm"/>
                      <a:tailEnd type="none" w="sm" len="sm"/>
                    </a:lnR>
                    <a:lnT w="19050" cap="flat" cmpd="sng" algn="ctr">
                      <a:noFill/>
                      <a:prstDash val="solid"/>
                      <a:round/>
                      <a:headEnd type="none" w="sm" len="sm"/>
                      <a:tailEnd type="none" w="sm" len="sm"/>
                    </a:lnT>
                    <a:lnB w="19050" cap="flat" cmpd="sng">
                      <a:noFill/>
                      <a:prstDash val="solid"/>
                      <a:round/>
                      <a:headEnd type="none" w="sm" len="sm"/>
                      <a:tailEnd type="none" w="sm" len="sm"/>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811810925"/>
                  </a:ext>
                </a:extLst>
              </a:tr>
              <a:tr h="506537">
                <a:tc>
                  <a:txBody>
                    <a:bodyPr/>
                    <a:lstStyle/>
                    <a:p>
                      <a:pPr marL="0" lvl="0" indent="0" algn="ctr" defTabSz="914400" rtl="0" eaLnBrk="1" latinLnBrk="0" hangingPunct="1">
                        <a:spcBef>
                          <a:spcPts val="0"/>
                        </a:spcBef>
                        <a:spcAft>
                          <a:spcPts val="0"/>
                        </a:spcAft>
                        <a:buNone/>
                      </a:pPr>
                      <a:r>
                        <a:rPr lang="en-US" sz="2400" b="1" kern="1200" dirty="0" err="1">
                          <a:solidFill>
                            <a:schemeClr val="bg1"/>
                          </a:solidFill>
                          <a:latin typeface="Oxanium"/>
                          <a:ea typeface="Oxanium"/>
                          <a:cs typeface="Oxanium"/>
                          <a:sym typeface="Oxanium"/>
                        </a:rPr>
                        <a:t>git</a:t>
                      </a:r>
                      <a:r>
                        <a:rPr lang="en-US" sz="2400" b="1" kern="1200" dirty="0">
                          <a:solidFill>
                            <a:schemeClr val="bg1"/>
                          </a:solidFill>
                          <a:latin typeface="Oxanium"/>
                          <a:ea typeface="Oxanium"/>
                          <a:cs typeface="Oxanium"/>
                          <a:sym typeface="Oxanium"/>
                        </a:rPr>
                        <a:t> log/ </a:t>
                      </a:r>
                      <a:r>
                        <a:rPr lang="en-US" sz="2400" b="1" kern="1200" dirty="0" err="1">
                          <a:solidFill>
                            <a:schemeClr val="bg1"/>
                          </a:solidFill>
                          <a:latin typeface="Oxanium"/>
                          <a:ea typeface="Oxanium"/>
                          <a:cs typeface="Oxanium"/>
                          <a:sym typeface="Oxanium"/>
                        </a:rPr>
                        <a:t>git</a:t>
                      </a:r>
                      <a:r>
                        <a:rPr lang="en-US" sz="2400" b="1" kern="1200" dirty="0">
                          <a:solidFill>
                            <a:schemeClr val="bg1"/>
                          </a:solidFill>
                          <a:latin typeface="Oxanium"/>
                          <a:ea typeface="Oxanium"/>
                          <a:cs typeface="Oxanium"/>
                          <a:sym typeface="Oxanium"/>
                        </a:rPr>
                        <a:t> log --</a:t>
                      </a:r>
                      <a:r>
                        <a:rPr lang="en-US" sz="2400" b="1" kern="1200" dirty="0" err="1">
                          <a:solidFill>
                            <a:schemeClr val="bg1"/>
                          </a:solidFill>
                          <a:latin typeface="Oxanium"/>
                          <a:ea typeface="Oxanium"/>
                          <a:cs typeface="Oxanium"/>
                          <a:sym typeface="Oxanium"/>
                        </a:rPr>
                        <a:t>oneline</a:t>
                      </a:r>
                      <a:endParaRPr sz="2400" b="1" kern="1200" dirty="0">
                        <a:solidFill>
                          <a:schemeClr val="bg1"/>
                        </a:solidFill>
                        <a:latin typeface="Oxanium"/>
                        <a:ea typeface="Oxanium"/>
                        <a:cs typeface="Oxanium"/>
                        <a:sym typeface="Oxanium"/>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7090"/>
                      </a:srgbClr>
                    </a:solidFill>
                  </a:tcPr>
                </a:tc>
                <a:tc>
                  <a:txBody>
                    <a:bodyPr/>
                    <a:lstStyle/>
                    <a:p>
                      <a:pPr marL="0" lvl="0" indent="0" algn="ctr" defTabSz="914400" rtl="0" eaLnBrk="1" latinLnBrk="0" hangingPunct="1">
                        <a:spcBef>
                          <a:spcPts val="0"/>
                        </a:spcBef>
                        <a:spcAft>
                          <a:spcPts val="0"/>
                        </a:spcAft>
                        <a:buNone/>
                      </a:pPr>
                      <a:r>
                        <a:rPr lang="en-US" sz="2400" b="1" kern="1200" dirty="0">
                          <a:solidFill>
                            <a:schemeClr val="bg1"/>
                          </a:solidFill>
                          <a:latin typeface="Oxanium"/>
                          <a:ea typeface="Oxanium"/>
                          <a:cs typeface="Oxanium"/>
                          <a:sym typeface="Oxanium"/>
                        </a:rPr>
                        <a:t>Displays a history of commits in the repository.</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7090"/>
                      </a:srgbClr>
                    </a:solidFill>
                  </a:tcPr>
                </a:tc>
                <a:extLst>
                  <a:ext uri="{0D108BD9-81ED-4DB2-BD59-A6C34878D82A}">
                    <a16:rowId xmlns:a16="http://schemas.microsoft.com/office/drawing/2014/main" val="1811444807"/>
                  </a:ext>
                </a:extLst>
              </a:tr>
            </a:tbl>
          </a:graphicData>
        </a:graphic>
      </p:graphicFrame>
      <p:sp>
        <p:nvSpPr>
          <p:cNvPr id="15" name="TextBox 14">
            <a:extLst>
              <a:ext uri="{FF2B5EF4-FFF2-40B4-BE49-F238E27FC236}">
                <a16:creationId xmlns:a16="http://schemas.microsoft.com/office/drawing/2014/main" id="{BD1ADCB9-A010-788F-8628-AB8960A20481}"/>
              </a:ext>
            </a:extLst>
          </p:cNvPr>
          <p:cNvSpPr txBox="1"/>
          <p:nvPr/>
        </p:nvSpPr>
        <p:spPr>
          <a:xfrm>
            <a:off x="4495800" y="9360255"/>
            <a:ext cx="11604170" cy="523220"/>
          </a:xfrm>
          <a:prstGeom prst="rect">
            <a:avLst/>
          </a:prstGeom>
          <a:noFill/>
        </p:spPr>
        <p:txBody>
          <a:bodyPr wrap="square">
            <a:spAutoFit/>
          </a:bodyPr>
          <a:lstStyle/>
          <a:p>
            <a:r>
              <a:rPr kumimoji="0" lang="en-IN" sz="2800" b="0" i="0" u="none" strike="noStrike" kern="0" cap="none" spc="0" normalizeH="0" baseline="0" noProof="0" dirty="0">
                <a:ln>
                  <a:noFill/>
                </a:ln>
                <a:solidFill>
                  <a:srgbClr val="FFFFFF"/>
                </a:solidFill>
                <a:effectLst/>
                <a:uLnTx/>
                <a:uFillTx/>
                <a:latin typeface="Oxanium"/>
                <a:sym typeface="Oxanium"/>
              </a:rPr>
              <a:t>Some other commands include: git </a:t>
            </a:r>
            <a:r>
              <a:rPr kumimoji="0" lang="en-IN" sz="2800" b="0" i="0" u="none" strike="noStrike" kern="0" cap="none" spc="0" normalizeH="0" baseline="0" noProof="0" dirty="0" err="1">
                <a:ln>
                  <a:noFill/>
                </a:ln>
                <a:solidFill>
                  <a:srgbClr val="FFFFFF"/>
                </a:solidFill>
                <a:effectLst/>
                <a:uLnTx/>
                <a:uFillTx/>
                <a:latin typeface="Oxanium"/>
                <a:sym typeface="Oxanium"/>
              </a:rPr>
              <a:t>init</a:t>
            </a:r>
            <a:r>
              <a:rPr kumimoji="0" lang="en-IN" sz="2800" b="0" i="0" u="none" strike="noStrike" kern="0" cap="none" spc="0" normalizeH="0" baseline="0" noProof="0" dirty="0">
                <a:ln>
                  <a:noFill/>
                </a:ln>
                <a:solidFill>
                  <a:srgbClr val="FFFFFF"/>
                </a:solidFill>
                <a:effectLst/>
                <a:uLnTx/>
                <a:uFillTx/>
                <a:latin typeface="Oxanium"/>
                <a:sym typeface="Oxanium"/>
              </a:rPr>
              <a:t>, rm, mv, clear, history etc. </a:t>
            </a:r>
            <a:endParaRPr lang="en-IN" sz="3200" dirty="0"/>
          </a:p>
        </p:txBody>
      </p:sp>
    </p:spTree>
    <p:extLst>
      <p:ext uri="{BB962C8B-B14F-4D97-AF65-F5344CB8AC3E}">
        <p14:creationId xmlns:p14="http://schemas.microsoft.com/office/powerpoint/2010/main" val="2206508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734151" y="5179820"/>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457200" y="3296840"/>
            <a:ext cx="12420600" cy="4062651"/>
          </a:xfrm>
          <a:prstGeom prst="rect">
            <a:avLst/>
          </a:prstGeom>
        </p:spPr>
        <p:txBody>
          <a:bodyPr wrap="square" lIns="0" tIns="0" rIns="0" bIns="0" rtlCol="0" anchor="t">
            <a:spAutoFit/>
          </a:bodyPr>
          <a:lstStyle/>
          <a:p>
            <a:pPr marL="0" lvl="0" indent="0" algn="ctr">
              <a:spcBef>
                <a:spcPct val="0"/>
              </a:spcBef>
            </a:pPr>
            <a:r>
              <a:rPr lang="en-GB" sz="8800" b="1" dirty="0" err="1">
                <a:solidFill>
                  <a:schemeClr val="bg1"/>
                </a:solidFill>
                <a:latin typeface="Computer Says No"/>
              </a:rPr>
              <a:t>Github</a:t>
            </a:r>
            <a:r>
              <a:rPr lang="en-GB" sz="8800" b="1" dirty="0">
                <a:solidFill>
                  <a:schemeClr val="bg1"/>
                </a:solidFill>
                <a:latin typeface="Computer Says No"/>
              </a:rPr>
              <a:t> – Collaborators, branching, merging branches, merge conflicts and pull requests.</a:t>
            </a:r>
            <a:endParaRPr lang="en-US" sz="8800" b="1" dirty="0">
              <a:solidFill>
                <a:schemeClr val="bg1"/>
              </a:solidFill>
              <a:latin typeface="Computer Says No"/>
            </a:endParaRPr>
          </a:p>
        </p:txBody>
      </p:sp>
      <p:sp>
        <p:nvSpPr>
          <p:cNvPr id="6" name="Freeform 3">
            <a:extLst>
              <a:ext uri="{FF2B5EF4-FFF2-40B4-BE49-F238E27FC236}">
                <a16:creationId xmlns:a16="http://schemas.microsoft.com/office/drawing/2014/main" id="{04F787AE-F3D4-C867-F6E5-D36738338A29}"/>
              </a:ext>
            </a:extLst>
          </p:cNvPr>
          <p:cNvSpPr/>
          <p:nvPr/>
        </p:nvSpPr>
        <p:spPr>
          <a:xfrm flipH="1">
            <a:off x="13335000" y="2509662"/>
            <a:ext cx="4393488" cy="6748637"/>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4"/>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685800" y="461091"/>
            <a:ext cx="12649200" cy="1809726"/>
          </a:xfrm>
          <a:prstGeom prst="rect">
            <a:avLst/>
          </a:prstGeom>
        </p:spPr>
        <p:txBody>
          <a:bodyPr wrap="square" lIns="0" tIns="0" rIns="0" bIns="0" rtlCol="0" anchor="t">
            <a:spAutoFit/>
          </a:bodyPr>
          <a:lstStyle/>
          <a:p>
            <a:pPr marL="0" lvl="0" indent="0" algn="l">
              <a:lnSpc>
                <a:spcPts val="6934"/>
              </a:lnSpc>
              <a:spcBef>
                <a:spcPct val="0"/>
              </a:spcBef>
            </a:pPr>
            <a:r>
              <a:rPr lang="en-GB" sz="11600" b="1" dirty="0">
                <a:solidFill>
                  <a:schemeClr val="bg1"/>
                </a:solidFill>
                <a:latin typeface="Computer Says No"/>
              </a:rPr>
              <a:t>Adding collaborators to our GitHub repository</a:t>
            </a:r>
            <a:endParaRPr lang="en-US" sz="11600" b="1" dirty="0">
              <a:solidFill>
                <a:schemeClr val="bg1"/>
              </a:solidFill>
              <a:latin typeface="Computer Says No"/>
            </a:endParaRPr>
          </a:p>
        </p:txBody>
      </p:sp>
      <p:sp>
        <p:nvSpPr>
          <p:cNvPr id="6" name="Freeform 6"/>
          <p:cNvSpPr/>
          <p:nvPr/>
        </p:nvSpPr>
        <p:spPr>
          <a:xfrm flipH="1">
            <a:off x="16687800" y="8267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3824417" y="6572865"/>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4318687" y="65913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3179250" y="-163238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3" name="TextBox 2">
            <a:extLst>
              <a:ext uri="{FF2B5EF4-FFF2-40B4-BE49-F238E27FC236}">
                <a16:creationId xmlns:a16="http://schemas.microsoft.com/office/drawing/2014/main" id="{E8D1E272-B74A-94BA-D9D5-BF837E52D8BB}"/>
              </a:ext>
            </a:extLst>
          </p:cNvPr>
          <p:cNvSpPr txBox="1"/>
          <p:nvPr/>
        </p:nvSpPr>
        <p:spPr>
          <a:xfrm>
            <a:off x="685799" y="2649617"/>
            <a:ext cx="13933714" cy="1077218"/>
          </a:xfrm>
          <a:prstGeom prst="rect">
            <a:avLst/>
          </a:prstGeom>
          <a:noFill/>
        </p:spPr>
        <p:txBody>
          <a:bodyPr wrap="square">
            <a:spAutoFit/>
          </a:bodyPr>
          <a:lstStyle/>
          <a:p>
            <a:r>
              <a:rPr kumimoji="0" lang="en-IN" sz="32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After logging in to our </a:t>
            </a:r>
            <a:r>
              <a:rPr kumimoji="0" lang="en-IN" sz="3200" b="0" i="0" u="none" strike="noStrike" kern="0" cap="none" spc="0" normalizeH="0" baseline="0" noProof="0" dirty="0" err="1">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Github</a:t>
            </a:r>
            <a:r>
              <a:rPr kumimoji="0" lang="en-IN" sz="32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account, click on the repository to which we want to add collaborators</a:t>
            </a:r>
            <a:endParaRPr lang="en-IN" sz="4400" dirty="0"/>
          </a:p>
        </p:txBody>
      </p:sp>
      <p:pic>
        <p:nvPicPr>
          <p:cNvPr id="13" name="Picture 12">
            <a:extLst>
              <a:ext uri="{FF2B5EF4-FFF2-40B4-BE49-F238E27FC236}">
                <a16:creationId xmlns:a16="http://schemas.microsoft.com/office/drawing/2014/main" id="{24292717-075A-8A40-4233-00C7766425C9}"/>
              </a:ext>
            </a:extLst>
          </p:cNvPr>
          <p:cNvPicPr>
            <a:picLocks noChangeAspect="1"/>
          </p:cNvPicPr>
          <p:nvPr/>
        </p:nvPicPr>
        <p:blipFill>
          <a:blip r:embed="rId5"/>
          <a:stretch>
            <a:fillRect/>
          </a:stretch>
        </p:blipFill>
        <p:spPr>
          <a:xfrm>
            <a:off x="152400" y="3896283"/>
            <a:ext cx="8229600" cy="4832187"/>
          </a:xfrm>
          <a:prstGeom prst="rect">
            <a:avLst/>
          </a:prstGeom>
        </p:spPr>
      </p:pic>
      <p:pic>
        <p:nvPicPr>
          <p:cNvPr id="21" name="Picture 20">
            <a:extLst>
              <a:ext uri="{FF2B5EF4-FFF2-40B4-BE49-F238E27FC236}">
                <a16:creationId xmlns:a16="http://schemas.microsoft.com/office/drawing/2014/main" id="{CF4126ED-4997-D346-8731-766F078A0BFC}"/>
              </a:ext>
            </a:extLst>
          </p:cNvPr>
          <p:cNvPicPr>
            <a:picLocks noChangeAspect="1"/>
          </p:cNvPicPr>
          <p:nvPr/>
        </p:nvPicPr>
        <p:blipFill>
          <a:blip r:embed="rId6"/>
          <a:stretch>
            <a:fillRect/>
          </a:stretch>
        </p:blipFill>
        <p:spPr>
          <a:xfrm>
            <a:off x="8686800" y="3896284"/>
            <a:ext cx="8991600" cy="4832186"/>
          </a:xfrm>
          <a:prstGeom prst="rect">
            <a:avLst/>
          </a:prstGeom>
        </p:spPr>
      </p:pic>
    </p:spTree>
    <p:extLst>
      <p:ext uri="{BB962C8B-B14F-4D97-AF65-F5344CB8AC3E}">
        <p14:creationId xmlns:p14="http://schemas.microsoft.com/office/powerpoint/2010/main" val="197437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flipH="1">
            <a:off x="15697200" y="8267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3824417" y="6572865"/>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4318687" y="65913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3179250" y="-163238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3" name="TextBox 2">
            <a:extLst>
              <a:ext uri="{FF2B5EF4-FFF2-40B4-BE49-F238E27FC236}">
                <a16:creationId xmlns:a16="http://schemas.microsoft.com/office/drawing/2014/main" id="{E8D1E272-B74A-94BA-D9D5-BF837E52D8BB}"/>
              </a:ext>
            </a:extLst>
          </p:cNvPr>
          <p:cNvSpPr txBox="1"/>
          <p:nvPr/>
        </p:nvSpPr>
        <p:spPr>
          <a:xfrm>
            <a:off x="152400" y="306588"/>
            <a:ext cx="9829801" cy="1569660"/>
          </a:xfrm>
          <a:prstGeom prst="rect">
            <a:avLst/>
          </a:prstGeom>
          <a:noFill/>
        </p:spPr>
        <p:txBody>
          <a:bodyPr wrap="square">
            <a:spAutoFit/>
          </a:bodyPr>
          <a:lstStyle/>
          <a:p>
            <a:r>
              <a:rPr kumimoji="0" lang="en-GB" sz="32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After entering the password or the 2FA code the collaborators page will open, then click on Add people. </a:t>
            </a:r>
          </a:p>
        </p:txBody>
      </p:sp>
      <p:pic>
        <p:nvPicPr>
          <p:cNvPr id="5" name="Picture 4">
            <a:extLst>
              <a:ext uri="{FF2B5EF4-FFF2-40B4-BE49-F238E27FC236}">
                <a16:creationId xmlns:a16="http://schemas.microsoft.com/office/drawing/2014/main" id="{EF0FF163-44D3-B821-08CA-D2EC1B10D5E5}"/>
              </a:ext>
            </a:extLst>
          </p:cNvPr>
          <p:cNvPicPr>
            <a:picLocks noChangeAspect="1"/>
          </p:cNvPicPr>
          <p:nvPr/>
        </p:nvPicPr>
        <p:blipFill rotWithShape="1">
          <a:blip r:embed="rId5"/>
          <a:srcRect l="-1596" r="15944"/>
          <a:stretch/>
        </p:blipFill>
        <p:spPr>
          <a:xfrm>
            <a:off x="0" y="1926330"/>
            <a:ext cx="10515600" cy="4713956"/>
          </a:xfrm>
          <a:prstGeom prst="rect">
            <a:avLst/>
          </a:prstGeom>
        </p:spPr>
      </p:pic>
      <p:pic>
        <p:nvPicPr>
          <p:cNvPr id="10" name="Picture 9">
            <a:extLst>
              <a:ext uri="{FF2B5EF4-FFF2-40B4-BE49-F238E27FC236}">
                <a16:creationId xmlns:a16="http://schemas.microsoft.com/office/drawing/2014/main" id="{D82E1DD6-49B7-D538-5578-AEC7E7DB945B}"/>
              </a:ext>
            </a:extLst>
          </p:cNvPr>
          <p:cNvPicPr>
            <a:picLocks noChangeAspect="1"/>
          </p:cNvPicPr>
          <p:nvPr/>
        </p:nvPicPr>
        <p:blipFill rotWithShape="1">
          <a:blip r:embed="rId6">
            <a:extLst>
              <a:ext uri="{28A0092B-C50C-407E-A947-70E740481C1C}">
                <a14:useLocalDpi xmlns:a14="http://schemas.microsoft.com/office/drawing/2010/main" val="0"/>
              </a:ext>
            </a:extLst>
          </a:blip>
          <a:srcRect r="10737" b="17614"/>
          <a:stretch/>
        </p:blipFill>
        <p:spPr bwMode="auto">
          <a:xfrm>
            <a:off x="9144000" y="5169519"/>
            <a:ext cx="8445489" cy="4713956"/>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69C8F3FA-46CA-6E45-BE12-62948FFAA050}"/>
              </a:ext>
            </a:extLst>
          </p:cNvPr>
          <p:cNvSpPr txBox="1"/>
          <p:nvPr/>
        </p:nvSpPr>
        <p:spPr>
          <a:xfrm>
            <a:off x="1828800" y="7061551"/>
            <a:ext cx="6407321" cy="1569660"/>
          </a:xfrm>
          <a:prstGeom prst="rect">
            <a:avLst/>
          </a:prstGeom>
          <a:noFill/>
        </p:spPr>
        <p:txBody>
          <a:bodyPr wrap="square">
            <a:spAutoFit/>
          </a:bodyPr>
          <a:lstStyle/>
          <a:p>
            <a:r>
              <a:rPr kumimoji="0" lang="en-IN" sz="32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Finally, we will have the desired people added as collaborators to our repository</a:t>
            </a:r>
            <a:endParaRPr lang="en-IN" sz="3200" dirty="0"/>
          </a:p>
        </p:txBody>
      </p:sp>
    </p:spTree>
    <p:extLst>
      <p:ext uri="{BB962C8B-B14F-4D97-AF65-F5344CB8AC3E}">
        <p14:creationId xmlns:p14="http://schemas.microsoft.com/office/powerpoint/2010/main" val="419289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685800" y="461091"/>
            <a:ext cx="12649200" cy="924869"/>
          </a:xfrm>
          <a:prstGeom prst="rect">
            <a:avLst/>
          </a:prstGeom>
        </p:spPr>
        <p:txBody>
          <a:bodyPr wrap="square" lIns="0" tIns="0" rIns="0" bIns="0" rtlCol="0" anchor="t">
            <a:spAutoFit/>
          </a:bodyPr>
          <a:lstStyle/>
          <a:p>
            <a:pPr marL="0" lvl="0" indent="0" algn="l">
              <a:lnSpc>
                <a:spcPts val="6934"/>
              </a:lnSpc>
              <a:spcBef>
                <a:spcPct val="0"/>
              </a:spcBef>
            </a:pPr>
            <a:r>
              <a:rPr lang="en-GB" sz="11600" b="1" dirty="0">
                <a:solidFill>
                  <a:schemeClr val="bg1"/>
                </a:solidFill>
                <a:latin typeface="Computer Says No"/>
              </a:rPr>
              <a:t>Branching in Git</a:t>
            </a:r>
            <a:endParaRPr lang="en-US" sz="11600" b="1" dirty="0">
              <a:solidFill>
                <a:schemeClr val="bg1"/>
              </a:solidFill>
              <a:latin typeface="Computer Says No"/>
            </a:endParaRPr>
          </a:p>
        </p:txBody>
      </p:sp>
      <p:sp>
        <p:nvSpPr>
          <p:cNvPr id="6" name="Freeform 6"/>
          <p:cNvSpPr/>
          <p:nvPr/>
        </p:nvSpPr>
        <p:spPr>
          <a:xfrm flipH="1">
            <a:off x="16687800" y="8267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3824417" y="6572865"/>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4318687" y="65913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3179250" y="-163238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3" name="TextBox 2">
            <a:extLst>
              <a:ext uri="{FF2B5EF4-FFF2-40B4-BE49-F238E27FC236}">
                <a16:creationId xmlns:a16="http://schemas.microsoft.com/office/drawing/2014/main" id="{E8D1E272-B74A-94BA-D9D5-BF837E52D8BB}"/>
              </a:ext>
            </a:extLst>
          </p:cNvPr>
          <p:cNvSpPr txBox="1"/>
          <p:nvPr/>
        </p:nvSpPr>
        <p:spPr>
          <a:xfrm>
            <a:off x="381000" y="1724748"/>
            <a:ext cx="13106401" cy="6370975"/>
          </a:xfrm>
          <a:prstGeom prst="rect">
            <a:avLst/>
          </a:prstGeom>
          <a:noFill/>
        </p:spPr>
        <p:txBody>
          <a:bodyPr wrap="square">
            <a:spAutoFit/>
          </a:bodyPr>
          <a:lstStyle/>
          <a:p>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Branching in git is a core part of development of almost every project. It allows the developers to:</a:t>
            </a:r>
          </a:p>
          <a:p>
            <a:endPar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endParaRPr>
          </a:p>
          <a:p>
            <a: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Isolate changes</a:t>
            </a:r>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Create a branch to isolate your changes from the main codebase. This prevents accidental breaks in the main project,</a:t>
            </a:r>
          </a:p>
          <a:p>
            <a:endPar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endParaRPr>
          </a:p>
          <a:p>
            <a: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Parallel Development</a:t>
            </a:r>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Multiple developers can work on different features simultaneously using separate branches. This improves development speed and efficiency and</a:t>
            </a:r>
          </a:p>
          <a:p>
            <a:endPar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endParaRPr>
          </a:p>
          <a:p>
            <a: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Trying Out Ideas</a:t>
            </a:r>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Use branches to experiment with risky changes or test out new ideas. If something goes wrong, we can easily discard the branch without affecting the main project.</a:t>
            </a:r>
          </a:p>
          <a:p>
            <a:endPar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endParaRPr>
          </a:p>
          <a:p>
            <a: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Branches in </a:t>
            </a:r>
            <a:r>
              <a:rPr kumimoji="0" lang="en-GB" sz="2400" b="1" i="0" u="none" strike="noStrike" kern="0" cap="none" spc="0" normalizeH="0" baseline="0" noProof="0" dirty="0" err="1">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Gitbash</a:t>
            </a:r>
            <a: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can be</a:t>
            </a:r>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a:t>
            </a:r>
          </a:p>
          <a:p>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made using the “git branch ‘</a:t>
            </a:r>
            <a:r>
              <a:rPr kumimoji="0" lang="en-GB" sz="2400" b="0" i="0" u="none" strike="noStrike" kern="0" cap="none" spc="0" normalizeH="0" baseline="0" noProof="0" dirty="0" err="1">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branchname</a:t>
            </a:r>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 command,</a:t>
            </a:r>
          </a:p>
          <a:p>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merged using the “git merge ‘</a:t>
            </a:r>
            <a:r>
              <a:rPr kumimoji="0" lang="en-GB" sz="2400" b="0" i="0" u="none" strike="noStrike" kern="0" cap="none" spc="0" normalizeH="0" baseline="0" noProof="0" dirty="0" err="1">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branchname</a:t>
            </a:r>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 command or</a:t>
            </a:r>
          </a:p>
          <a:p>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deleted using the “git branch –d ‘</a:t>
            </a:r>
            <a:r>
              <a:rPr kumimoji="0" lang="en-GB" sz="2400" b="0" i="0" u="none" strike="noStrike" kern="0" cap="none" spc="0" normalizeH="0" baseline="0" noProof="0" dirty="0" err="1">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branchname</a:t>
            </a:r>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 command as     </a:t>
            </a:r>
          </a:p>
          <a:p>
            <a:r>
              <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mentioned in the section 04.</a:t>
            </a:r>
          </a:p>
        </p:txBody>
      </p:sp>
      <p:pic>
        <p:nvPicPr>
          <p:cNvPr id="2" name="Picture 1">
            <a:extLst>
              <a:ext uri="{FF2B5EF4-FFF2-40B4-BE49-F238E27FC236}">
                <a16:creationId xmlns:a16="http://schemas.microsoft.com/office/drawing/2014/main" id="{643E18F4-A766-CF97-1A33-2FEBF438BFCA}"/>
              </a:ext>
            </a:extLst>
          </p:cNvPr>
          <p:cNvPicPr/>
          <p:nvPr/>
        </p:nvPicPr>
        <p:blipFill rotWithShape="1">
          <a:blip r:embed="rId5"/>
          <a:srcRect l="6519" t="7526" r="9014" b="17212"/>
          <a:stretch/>
        </p:blipFill>
        <p:spPr bwMode="auto">
          <a:xfrm>
            <a:off x="11014651" y="5981700"/>
            <a:ext cx="5178879" cy="392448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1389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5105400" y="1687910"/>
            <a:ext cx="5353298" cy="2205732"/>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2280263" y="4110376"/>
            <a:ext cx="7535129" cy="4894309"/>
          </a:xfrm>
          <a:prstGeom prst="rect">
            <a:avLst/>
          </a:prstGeom>
        </p:spPr>
        <p:txBody>
          <a:bodyPr lIns="0" tIns="0" rIns="0" bIns="0" rtlCol="0" anchor="t">
            <a:spAutoFit/>
          </a:bodyPr>
          <a:lstStyle/>
          <a:p>
            <a:pPr marL="660796" lvl="1" indent="-330398" algn="l">
              <a:lnSpc>
                <a:spcPts val="4284"/>
              </a:lnSpc>
              <a:buFont typeface="Arial"/>
              <a:buChar char="•"/>
            </a:pPr>
            <a:r>
              <a:rPr lang="en-US" sz="3060" dirty="0">
                <a:solidFill>
                  <a:srgbClr val="FFFFFF"/>
                </a:solidFill>
                <a:latin typeface="Poppins Light"/>
              </a:rPr>
              <a:t>What is Git? </a:t>
            </a:r>
            <a:r>
              <a:rPr lang="en-US" sz="3060" dirty="0" err="1">
                <a:solidFill>
                  <a:srgbClr val="FFFFFF"/>
                </a:solidFill>
                <a:latin typeface="Poppins Light"/>
              </a:rPr>
              <a:t>Github</a:t>
            </a:r>
            <a:r>
              <a:rPr lang="en-US" sz="3060" dirty="0">
                <a:solidFill>
                  <a:srgbClr val="FFFFFF"/>
                </a:solidFill>
                <a:latin typeface="Poppins Light"/>
              </a:rPr>
              <a:t> and </a:t>
            </a:r>
            <a:r>
              <a:rPr lang="en-US" sz="3060" dirty="0" err="1">
                <a:solidFill>
                  <a:srgbClr val="FFFFFF"/>
                </a:solidFill>
                <a:latin typeface="Poppins Light"/>
              </a:rPr>
              <a:t>Gitbash</a:t>
            </a:r>
            <a:endParaRPr lang="en-US" sz="3060" dirty="0">
              <a:solidFill>
                <a:srgbClr val="FFFFFF"/>
              </a:solidFill>
              <a:latin typeface="Poppins Light"/>
            </a:endParaRPr>
          </a:p>
          <a:p>
            <a:pPr marL="660796" lvl="1" indent="-330398" algn="l">
              <a:lnSpc>
                <a:spcPts val="4284"/>
              </a:lnSpc>
              <a:buFont typeface="Arial"/>
              <a:buChar char="•"/>
            </a:pPr>
            <a:r>
              <a:rPr lang="en-US" sz="3060" dirty="0">
                <a:solidFill>
                  <a:srgbClr val="FFFFFF"/>
                </a:solidFill>
                <a:latin typeface="Poppins Light"/>
              </a:rPr>
              <a:t>Installation &amp; Setup</a:t>
            </a:r>
          </a:p>
          <a:p>
            <a:pPr marL="660796" lvl="1" indent="-330398" algn="l">
              <a:lnSpc>
                <a:spcPts val="4284"/>
              </a:lnSpc>
              <a:buFont typeface="Arial"/>
              <a:buChar char="•"/>
            </a:pPr>
            <a:r>
              <a:rPr lang="en-US" sz="3060" dirty="0">
                <a:solidFill>
                  <a:srgbClr val="FFFFFF"/>
                </a:solidFill>
                <a:latin typeface="Poppins Light"/>
              </a:rPr>
              <a:t> Git config, lifecycle &amp; Creating our first repository</a:t>
            </a:r>
          </a:p>
          <a:p>
            <a:pPr marL="660796" lvl="1" indent="-330398" algn="l">
              <a:lnSpc>
                <a:spcPts val="4284"/>
              </a:lnSpc>
              <a:buFont typeface="Arial"/>
              <a:buChar char="•"/>
            </a:pPr>
            <a:r>
              <a:rPr lang="en-US" sz="3060" dirty="0">
                <a:solidFill>
                  <a:srgbClr val="FFFFFF"/>
                </a:solidFill>
                <a:latin typeface="Poppins Light"/>
              </a:rPr>
              <a:t>Operating </a:t>
            </a:r>
            <a:r>
              <a:rPr lang="en-US" sz="3060" dirty="0" err="1">
                <a:solidFill>
                  <a:srgbClr val="FFFFFF"/>
                </a:solidFill>
                <a:latin typeface="Poppins Light"/>
              </a:rPr>
              <a:t>Github</a:t>
            </a:r>
            <a:r>
              <a:rPr lang="en-US" sz="3060" dirty="0">
                <a:solidFill>
                  <a:srgbClr val="FFFFFF"/>
                </a:solidFill>
                <a:latin typeface="Poppins Light"/>
              </a:rPr>
              <a:t> through </a:t>
            </a:r>
            <a:r>
              <a:rPr lang="en-US" sz="3060" dirty="0" err="1">
                <a:solidFill>
                  <a:srgbClr val="FFFFFF"/>
                </a:solidFill>
                <a:latin typeface="Poppins Light"/>
              </a:rPr>
              <a:t>Gitbash</a:t>
            </a:r>
            <a:endParaRPr lang="en-US" sz="3060" dirty="0">
              <a:solidFill>
                <a:srgbClr val="FFFFFF"/>
              </a:solidFill>
              <a:latin typeface="Poppins Light"/>
            </a:endParaRPr>
          </a:p>
          <a:p>
            <a:pPr marL="660796" lvl="1" indent="-330398" algn="l">
              <a:lnSpc>
                <a:spcPts val="4284"/>
              </a:lnSpc>
              <a:buFont typeface="Arial"/>
              <a:buChar char="•"/>
            </a:pPr>
            <a:r>
              <a:rPr lang="en-US" sz="3060" dirty="0" err="1">
                <a:solidFill>
                  <a:srgbClr val="FFFFFF"/>
                </a:solidFill>
                <a:latin typeface="Poppins Light"/>
              </a:rPr>
              <a:t>Github</a:t>
            </a:r>
            <a:r>
              <a:rPr lang="en-US" sz="3060" dirty="0">
                <a:solidFill>
                  <a:srgbClr val="FFFFFF"/>
                </a:solidFill>
                <a:latin typeface="Poppins Light"/>
              </a:rPr>
              <a:t> – Collaborators, branching, merging, merge conflicts and pull requests (with fork).</a:t>
            </a:r>
          </a:p>
          <a:p>
            <a:pPr marL="660796" lvl="1" indent="-330398" algn="l">
              <a:lnSpc>
                <a:spcPts val="4284"/>
              </a:lnSpc>
              <a:buFont typeface="Arial"/>
              <a:buChar char="•"/>
            </a:pPr>
            <a:r>
              <a:rPr lang="en-US" sz="3060" dirty="0">
                <a:solidFill>
                  <a:srgbClr val="FFFFFF"/>
                </a:solidFill>
                <a:latin typeface="Poppins Light"/>
              </a:rPr>
              <a:t>Our project</a:t>
            </a:r>
          </a:p>
        </p:txBody>
      </p:sp>
      <p:sp>
        <p:nvSpPr>
          <p:cNvPr id="10" name="TextBox 10"/>
          <p:cNvSpPr txBox="1"/>
          <p:nvPr/>
        </p:nvSpPr>
        <p:spPr>
          <a:xfrm>
            <a:off x="9815392" y="4342065"/>
            <a:ext cx="928806" cy="3808459"/>
          </a:xfrm>
          <a:prstGeom prst="rect">
            <a:avLst/>
          </a:prstGeom>
        </p:spPr>
        <p:txBody>
          <a:bodyPr wrap="square" lIns="0" tIns="0" rIns="0" bIns="0" rtlCol="0" anchor="t">
            <a:spAutoFit/>
          </a:bodyPr>
          <a:lstStyle/>
          <a:p>
            <a:pPr>
              <a:lnSpc>
                <a:spcPts val="4284"/>
              </a:lnSpc>
            </a:pPr>
            <a:r>
              <a:rPr lang="en-US" sz="3060" dirty="0">
                <a:solidFill>
                  <a:srgbClr val="FFFFFF"/>
                </a:solidFill>
                <a:latin typeface="Poppins"/>
              </a:rPr>
              <a:t>01</a:t>
            </a:r>
          </a:p>
          <a:p>
            <a:pPr>
              <a:lnSpc>
                <a:spcPts val="4284"/>
              </a:lnSpc>
            </a:pPr>
            <a:r>
              <a:rPr lang="en-US" sz="3060" dirty="0">
                <a:solidFill>
                  <a:srgbClr val="FFFFFF"/>
                </a:solidFill>
                <a:latin typeface="Poppins"/>
              </a:rPr>
              <a:t>03</a:t>
            </a:r>
          </a:p>
          <a:p>
            <a:pPr>
              <a:lnSpc>
                <a:spcPts val="4284"/>
              </a:lnSpc>
            </a:pPr>
            <a:r>
              <a:rPr lang="en-US" sz="3060" dirty="0">
                <a:solidFill>
                  <a:srgbClr val="FFFFFF"/>
                </a:solidFill>
                <a:latin typeface="Poppins"/>
              </a:rPr>
              <a:t>06</a:t>
            </a:r>
          </a:p>
          <a:p>
            <a:pPr>
              <a:lnSpc>
                <a:spcPts val="4284"/>
              </a:lnSpc>
            </a:pPr>
            <a:r>
              <a:rPr lang="en-US" sz="3060" dirty="0">
                <a:solidFill>
                  <a:srgbClr val="FFFFFF"/>
                </a:solidFill>
                <a:latin typeface="Poppins"/>
              </a:rPr>
              <a:t>04</a:t>
            </a:r>
          </a:p>
          <a:p>
            <a:pPr>
              <a:lnSpc>
                <a:spcPts val="4284"/>
              </a:lnSpc>
            </a:pPr>
            <a:r>
              <a:rPr lang="en-US" sz="3060" dirty="0">
                <a:solidFill>
                  <a:srgbClr val="FFFFFF"/>
                </a:solidFill>
                <a:latin typeface="Poppins"/>
              </a:rPr>
              <a:t>05</a:t>
            </a:r>
          </a:p>
          <a:p>
            <a:pPr>
              <a:lnSpc>
                <a:spcPts val="4284"/>
              </a:lnSpc>
            </a:pPr>
            <a:r>
              <a:rPr lang="en-US" sz="3060" dirty="0">
                <a:solidFill>
                  <a:srgbClr val="FFFFFF"/>
                </a:solidFill>
                <a:latin typeface="Poppins"/>
              </a:rPr>
              <a:t>06</a:t>
            </a:r>
          </a:p>
          <a:p>
            <a:pPr>
              <a:lnSpc>
                <a:spcPts val="4284"/>
              </a:lnSpc>
            </a:pPr>
            <a:r>
              <a:rPr lang="en-US" sz="3060" dirty="0">
                <a:solidFill>
                  <a:srgbClr val="FFFFFF"/>
                </a:solidFill>
                <a:latin typeface="Poppins"/>
              </a:rPr>
              <a:t>07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457200" y="967898"/>
            <a:ext cx="15507730" cy="976678"/>
          </a:xfrm>
          <a:prstGeom prst="rect">
            <a:avLst/>
          </a:prstGeom>
        </p:spPr>
        <p:txBody>
          <a:bodyPr wrap="square" lIns="0" tIns="0" rIns="0" bIns="0" rtlCol="0" anchor="t">
            <a:spAutoFit/>
          </a:bodyPr>
          <a:lstStyle/>
          <a:p>
            <a:pPr marL="0" lvl="0" indent="0" algn="l">
              <a:lnSpc>
                <a:spcPts val="6934"/>
              </a:lnSpc>
              <a:spcBef>
                <a:spcPct val="0"/>
              </a:spcBef>
            </a:pPr>
            <a:r>
              <a:rPr lang="en-GB" sz="13900" b="1" dirty="0">
                <a:solidFill>
                  <a:schemeClr val="bg1"/>
                </a:solidFill>
                <a:latin typeface="Computer Says No"/>
              </a:rPr>
              <a:t>Merge conflicts in branches</a:t>
            </a:r>
            <a:endParaRPr lang="en-US" sz="13900" b="1" dirty="0">
              <a:solidFill>
                <a:schemeClr val="bg1"/>
              </a:solidFill>
              <a:latin typeface="Computer Says No"/>
            </a:endParaRPr>
          </a:p>
        </p:txBody>
      </p:sp>
      <p:sp>
        <p:nvSpPr>
          <p:cNvPr id="6" name="Freeform 6"/>
          <p:cNvSpPr/>
          <p:nvPr/>
        </p:nvSpPr>
        <p:spPr>
          <a:xfrm flipH="1">
            <a:off x="16687800" y="8267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3824417" y="6572865"/>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4318687" y="65913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3179250" y="-163238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3" name="TextBox 2">
            <a:extLst>
              <a:ext uri="{FF2B5EF4-FFF2-40B4-BE49-F238E27FC236}">
                <a16:creationId xmlns:a16="http://schemas.microsoft.com/office/drawing/2014/main" id="{E8D1E272-B74A-94BA-D9D5-BF837E52D8BB}"/>
              </a:ext>
            </a:extLst>
          </p:cNvPr>
          <p:cNvSpPr txBox="1"/>
          <p:nvPr/>
        </p:nvSpPr>
        <p:spPr>
          <a:xfrm>
            <a:off x="304801" y="2094487"/>
            <a:ext cx="10210800" cy="6001643"/>
          </a:xfrm>
          <a:prstGeom prst="rect">
            <a:avLst/>
          </a:prstGeom>
          <a:noFill/>
        </p:spPr>
        <p:txBody>
          <a:bodyPr wrap="square">
            <a:spAutoFit/>
          </a:bodyPr>
          <a:lstStyle/>
          <a:p>
            <a:r>
              <a:rPr kumimoji="0" lang="en-GB" sz="32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Imagine you and a teammate are working on separate branches of the same project. You both modify the same line of code in a file. When you try to merge your branch with the main branch, Git encounters these conflicting changes and cannot automatically determine which version to keep and displays a ‘merge conflict error’. This is a merge conflict.</a:t>
            </a:r>
          </a:p>
          <a:p>
            <a:endParaRPr kumimoji="0" lang="en-GB" sz="32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endParaRPr>
          </a:p>
          <a:p>
            <a:r>
              <a:rPr kumimoji="0" lang="en-GB" sz="32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To resolve, both of you will have to decide which change to keep and which to discard. After deciding, the files has to be added, committed then pushed to the repo.</a:t>
            </a:r>
          </a:p>
        </p:txBody>
      </p:sp>
      <p:pic>
        <p:nvPicPr>
          <p:cNvPr id="5" name="Picture 4">
            <a:extLst>
              <a:ext uri="{FF2B5EF4-FFF2-40B4-BE49-F238E27FC236}">
                <a16:creationId xmlns:a16="http://schemas.microsoft.com/office/drawing/2014/main" id="{A5EA3FC0-F252-BAE6-CC15-CC526AC24EC5}"/>
              </a:ext>
            </a:extLst>
          </p:cNvPr>
          <p:cNvPicPr/>
          <p:nvPr/>
        </p:nvPicPr>
        <p:blipFill>
          <a:blip r:embed="rId5"/>
          <a:stretch>
            <a:fillRect/>
          </a:stretch>
        </p:blipFill>
        <p:spPr>
          <a:xfrm>
            <a:off x="11430000" y="2816737"/>
            <a:ext cx="5466657" cy="46535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699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457200" y="967898"/>
            <a:ext cx="15507730" cy="924869"/>
          </a:xfrm>
          <a:prstGeom prst="rect">
            <a:avLst/>
          </a:prstGeom>
        </p:spPr>
        <p:txBody>
          <a:bodyPr wrap="square" lIns="0" tIns="0" rIns="0" bIns="0" rtlCol="0" anchor="t">
            <a:spAutoFit/>
          </a:bodyPr>
          <a:lstStyle/>
          <a:p>
            <a:pPr marL="0" lvl="0" indent="0" algn="l">
              <a:lnSpc>
                <a:spcPts val="6934"/>
              </a:lnSpc>
              <a:spcBef>
                <a:spcPct val="0"/>
              </a:spcBef>
            </a:pPr>
            <a:r>
              <a:rPr lang="en-GB" sz="11600" b="1" dirty="0">
                <a:solidFill>
                  <a:schemeClr val="bg1"/>
                </a:solidFill>
                <a:latin typeface="Computer Says No"/>
              </a:rPr>
              <a:t>Pull requests and Fork</a:t>
            </a:r>
          </a:p>
        </p:txBody>
      </p:sp>
      <p:sp>
        <p:nvSpPr>
          <p:cNvPr id="6" name="Freeform 6"/>
          <p:cNvSpPr/>
          <p:nvPr/>
        </p:nvSpPr>
        <p:spPr>
          <a:xfrm flipH="1">
            <a:off x="16687800" y="8267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3824417" y="6572865"/>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4318687" y="65913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3179250" y="-163238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3" name="TextBox 2">
            <a:extLst>
              <a:ext uri="{FF2B5EF4-FFF2-40B4-BE49-F238E27FC236}">
                <a16:creationId xmlns:a16="http://schemas.microsoft.com/office/drawing/2014/main" id="{E8D1E272-B74A-94BA-D9D5-BF837E52D8BB}"/>
              </a:ext>
            </a:extLst>
          </p:cNvPr>
          <p:cNvSpPr txBox="1"/>
          <p:nvPr/>
        </p:nvSpPr>
        <p:spPr>
          <a:xfrm>
            <a:off x="302575" y="2877000"/>
            <a:ext cx="8991600" cy="4524315"/>
          </a:xfrm>
          <a:prstGeom prst="rect">
            <a:avLst/>
          </a:prstGeom>
          <a:noFill/>
        </p:spPr>
        <p:txBody>
          <a:bodyPr wrap="square">
            <a:spAutoFit/>
          </a:bodyPr>
          <a:lstStyle/>
          <a:p>
            <a:r>
              <a:rPr kumimoji="0" lang="en-GB" sz="36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Pull requests and forks work hand in hand.</a:t>
            </a:r>
          </a:p>
          <a:p>
            <a:r>
              <a:rPr kumimoji="0" lang="en-GB" sz="36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A pull request is a formal way to propose merging changes from one branch (usually your feature branch) into another branch (often the main branch). It acts as a notification and communication channel for code review and discussion before integrating your changes.</a:t>
            </a:r>
          </a:p>
        </p:txBody>
      </p:sp>
      <p:pic>
        <p:nvPicPr>
          <p:cNvPr id="2" name="Picture 1">
            <a:extLst>
              <a:ext uri="{FF2B5EF4-FFF2-40B4-BE49-F238E27FC236}">
                <a16:creationId xmlns:a16="http://schemas.microsoft.com/office/drawing/2014/main" id="{FE19248D-4950-D19D-8B51-C804AA18DE6F}"/>
              </a:ext>
            </a:extLst>
          </p:cNvPr>
          <p:cNvPicPr/>
          <p:nvPr/>
        </p:nvPicPr>
        <p:blipFill>
          <a:blip r:embed="rId5"/>
          <a:stretch>
            <a:fillRect/>
          </a:stretch>
        </p:blipFill>
        <p:spPr>
          <a:xfrm>
            <a:off x="9986815" y="2247900"/>
            <a:ext cx="6700985" cy="6764198"/>
          </a:xfrm>
          <a:prstGeom prst="rect">
            <a:avLst/>
          </a:prstGeom>
        </p:spPr>
      </p:pic>
    </p:spTree>
    <p:extLst>
      <p:ext uri="{BB962C8B-B14F-4D97-AF65-F5344CB8AC3E}">
        <p14:creationId xmlns:p14="http://schemas.microsoft.com/office/powerpoint/2010/main" val="4285595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flipH="1">
            <a:off x="16687800" y="8267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3824417" y="6572865"/>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4318687" y="65913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3" name="TextBox 2">
            <a:extLst>
              <a:ext uri="{FF2B5EF4-FFF2-40B4-BE49-F238E27FC236}">
                <a16:creationId xmlns:a16="http://schemas.microsoft.com/office/drawing/2014/main" id="{E8D1E272-B74A-94BA-D9D5-BF837E52D8BB}"/>
              </a:ext>
            </a:extLst>
          </p:cNvPr>
          <p:cNvSpPr txBox="1"/>
          <p:nvPr/>
        </p:nvSpPr>
        <p:spPr>
          <a:xfrm>
            <a:off x="304800" y="266700"/>
            <a:ext cx="6936425" cy="2246769"/>
          </a:xfrm>
          <a:prstGeom prst="rect">
            <a:avLst/>
          </a:prstGeom>
          <a:noFill/>
        </p:spPr>
        <p:txBody>
          <a:bodyPr wrap="square">
            <a:spAutoFit/>
          </a:bodyPr>
          <a:lstStyle/>
          <a:p>
            <a:r>
              <a:rPr kumimoji="0" lang="en-GB" sz="28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Forking</a:t>
            </a:r>
            <a:r>
              <a:rPr kumimoji="0" lang="en-GB" sz="28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Search for the repository you want to fork.</a:t>
            </a:r>
          </a:p>
          <a:p>
            <a:r>
              <a:rPr kumimoji="0" lang="en-GB" sz="28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On the top right corner, click on ‘Fork’ then enter the required details then click on ‘create fork’.</a:t>
            </a:r>
          </a:p>
        </p:txBody>
      </p:sp>
      <p:pic>
        <p:nvPicPr>
          <p:cNvPr id="10" name="Picture 9">
            <a:extLst>
              <a:ext uri="{FF2B5EF4-FFF2-40B4-BE49-F238E27FC236}">
                <a16:creationId xmlns:a16="http://schemas.microsoft.com/office/drawing/2014/main" id="{2A4C74BA-9943-13A4-B150-96B3D3167C09}"/>
              </a:ext>
            </a:extLst>
          </p:cNvPr>
          <p:cNvPicPr>
            <a:picLocks noChangeAspect="1"/>
          </p:cNvPicPr>
          <p:nvPr/>
        </p:nvPicPr>
        <p:blipFill>
          <a:blip r:embed="rId4"/>
          <a:stretch>
            <a:fillRect/>
          </a:stretch>
        </p:blipFill>
        <p:spPr>
          <a:xfrm>
            <a:off x="7546208" y="214083"/>
            <a:ext cx="8568987" cy="4029874"/>
          </a:xfrm>
          <a:prstGeom prst="rect">
            <a:avLst/>
          </a:prstGeom>
        </p:spPr>
      </p:pic>
      <p:pic>
        <p:nvPicPr>
          <p:cNvPr id="12" name="Picture 11">
            <a:extLst>
              <a:ext uri="{FF2B5EF4-FFF2-40B4-BE49-F238E27FC236}">
                <a16:creationId xmlns:a16="http://schemas.microsoft.com/office/drawing/2014/main" id="{93C698C1-4D9B-CFEF-E3FB-E3F1A50FEB89}"/>
              </a:ext>
            </a:extLst>
          </p:cNvPr>
          <p:cNvPicPr>
            <a:picLocks noChangeAspect="1"/>
          </p:cNvPicPr>
          <p:nvPr/>
        </p:nvPicPr>
        <p:blipFill>
          <a:blip r:embed="rId5"/>
          <a:stretch>
            <a:fillRect/>
          </a:stretch>
        </p:blipFill>
        <p:spPr>
          <a:xfrm>
            <a:off x="154187" y="4356769"/>
            <a:ext cx="10008973" cy="4822310"/>
          </a:xfrm>
          <a:prstGeom prst="rect">
            <a:avLst/>
          </a:prstGeom>
        </p:spPr>
      </p:pic>
      <p:sp>
        <p:nvSpPr>
          <p:cNvPr id="9" name="Freeform 9"/>
          <p:cNvSpPr/>
          <p:nvPr/>
        </p:nvSpPr>
        <p:spPr>
          <a:xfrm rot="1825457">
            <a:off x="13302308" y="-1536524"/>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6"/>
            <a:stretch>
              <a:fillRect/>
            </a:stretch>
          </a:blipFill>
        </p:spPr>
      </p:sp>
      <p:sp>
        <p:nvSpPr>
          <p:cNvPr id="14" name="TextBox 13">
            <a:extLst>
              <a:ext uri="{FF2B5EF4-FFF2-40B4-BE49-F238E27FC236}">
                <a16:creationId xmlns:a16="http://schemas.microsoft.com/office/drawing/2014/main" id="{EF833538-AED8-F634-85A7-FAF6E870B7AC}"/>
              </a:ext>
            </a:extLst>
          </p:cNvPr>
          <p:cNvSpPr txBox="1"/>
          <p:nvPr/>
        </p:nvSpPr>
        <p:spPr>
          <a:xfrm>
            <a:off x="10368349" y="5429096"/>
            <a:ext cx="7919651"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8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Arial"/>
                <a:sym typeface="Arial"/>
              </a:rPr>
              <a:t>You will now have an exact copy of the  repository in your </a:t>
            </a:r>
            <a:r>
              <a:rPr kumimoji="0" lang="en-IN" sz="2800" b="0" i="0" u="none" strike="noStrike" kern="0" cap="none" spc="0" normalizeH="0" baseline="0" noProof="0" dirty="0" err="1">
                <a:ln>
                  <a:noFill/>
                </a:ln>
                <a:solidFill>
                  <a:srgbClr val="FFFFFF"/>
                </a:solidFill>
                <a:effectLst/>
                <a:uLnTx/>
                <a:uFillTx/>
                <a:latin typeface="Oxanium" panose="020B0604020202020204" charset="0"/>
                <a:ea typeface="MS Mincho" panose="02020609040205080304" pitchFamily="49" charset="-128"/>
                <a:cs typeface="Arial"/>
                <a:sym typeface="Arial"/>
              </a:rPr>
              <a:t>Github</a:t>
            </a:r>
            <a:r>
              <a:rPr kumimoji="0" lang="en-IN" sz="28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Arial"/>
                <a:sym typeface="Arial"/>
              </a:rPr>
              <a:t> account. To use it (through </a:t>
            </a:r>
            <a:r>
              <a:rPr kumimoji="0" lang="en-IN" sz="2800" b="0" i="0" u="none" strike="noStrike" kern="0" cap="none" spc="0" normalizeH="0" baseline="0" noProof="0" dirty="0" err="1">
                <a:ln>
                  <a:noFill/>
                </a:ln>
                <a:solidFill>
                  <a:srgbClr val="FFFFFF"/>
                </a:solidFill>
                <a:effectLst/>
                <a:uLnTx/>
                <a:uFillTx/>
                <a:latin typeface="Oxanium" panose="020B0604020202020204" charset="0"/>
                <a:ea typeface="MS Mincho" panose="02020609040205080304" pitchFamily="49" charset="-128"/>
                <a:cs typeface="Arial"/>
                <a:sym typeface="Arial"/>
              </a:rPr>
              <a:t>Gitbash</a:t>
            </a:r>
            <a:r>
              <a:rPr kumimoji="0" lang="en-IN" sz="28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Arial"/>
                <a:sym typeface="Arial"/>
              </a:rPr>
              <a:t>), we have to copy the HTTPS URL of the repository and paste it in the bash terminal using the “git clone ‘URL’ “. You will now have the files in your local machine.</a:t>
            </a:r>
            <a:endParaRPr kumimoji="0" lang="en-IN" sz="2800" b="0" i="0" u="none" strike="noStrike" kern="0" cap="none" spc="0" normalizeH="0" baseline="0" noProof="0" dirty="0">
              <a:ln>
                <a:noFill/>
              </a:ln>
              <a:solidFill>
                <a:srgbClr val="FFFFFF"/>
              </a:solidFill>
              <a:effectLst/>
              <a:uLnTx/>
              <a:uFillTx/>
              <a:latin typeface="Oxanium" panose="020B0604020202020204" charset="0"/>
              <a:cs typeface="Arial"/>
              <a:sym typeface="Arial"/>
            </a:endParaRPr>
          </a:p>
        </p:txBody>
      </p:sp>
    </p:spTree>
    <p:extLst>
      <p:ext uri="{BB962C8B-B14F-4D97-AF65-F5344CB8AC3E}">
        <p14:creationId xmlns:p14="http://schemas.microsoft.com/office/powerpoint/2010/main" val="415625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flipH="1">
            <a:off x="16687800" y="8267700"/>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3824417" y="6572865"/>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8" name="Freeform 8"/>
          <p:cNvSpPr/>
          <p:nvPr/>
        </p:nvSpPr>
        <p:spPr>
          <a:xfrm>
            <a:off x="-4318687" y="65913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3179250" y="-163238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3" name="TextBox 2">
            <a:extLst>
              <a:ext uri="{FF2B5EF4-FFF2-40B4-BE49-F238E27FC236}">
                <a16:creationId xmlns:a16="http://schemas.microsoft.com/office/drawing/2014/main" id="{E8D1E272-B74A-94BA-D9D5-BF837E52D8BB}"/>
              </a:ext>
            </a:extLst>
          </p:cNvPr>
          <p:cNvSpPr txBox="1"/>
          <p:nvPr/>
        </p:nvSpPr>
        <p:spPr>
          <a:xfrm>
            <a:off x="128205" y="488132"/>
            <a:ext cx="15187996" cy="3416320"/>
          </a:xfrm>
          <a:prstGeom prst="rect">
            <a:avLst/>
          </a:prstGeom>
          <a:noFill/>
        </p:spPr>
        <p:txBody>
          <a:bodyPr wrap="square">
            <a:spAutoFit/>
          </a:bodyPr>
          <a:lstStyle/>
          <a:p>
            <a: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Creating a pull request: Finally after making the required changes, we can add, commit and push them to the forked repository (which exists in our account).</a:t>
            </a:r>
            <a:b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br>
            <a:b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br>
            <a: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Now for ‘your’ changes to be seen in the parent repository, you will have to create a pull request to the owner of the repository. </a:t>
            </a:r>
            <a:b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br>
            <a:b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br>
            <a: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For that, go to </a:t>
            </a:r>
            <a:r>
              <a:rPr kumimoji="0" lang="en-GB" sz="2400" b="1" i="0" u="none" strike="noStrike" kern="0" cap="none" spc="0" normalizeH="0" baseline="0" noProof="0" dirty="0" err="1">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Github</a:t>
            </a:r>
            <a:r>
              <a:rPr kumimoji="0" lang="en-GB" sz="2400" b="1"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rPr>
              <a:t> and refresh, you will be able to see the changes made by you in the repository in ‘your account’. Click on ‘contribute’ then click on ‘Create pull request’ to send a pull request to the host of the repository so that changes proposed by you are accepted and merged into the main repository.</a:t>
            </a:r>
            <a:endParaRPr kumimoji="0" lang="en-GB" sz="2400" b="0" i="0" u="none" strike="noStrike" kern="0" cap="none" spc="0" normalizeH="0" baseline="0" noProof="0" dirty="0">
              <a:ln>
                <a:noFill/>
              </a:ln>
              <a:solidFill>
                <a:srgbClr val="FFFFFF"/>
              </a:solidFill>
              <a:effectLst/>
              <a:uLnTx/>
              <a:uFillTx/>
              <a:latin typeface="Oxanium" panose="020B0604020202020204" charset="0"/>
              <a:ea typeface="MS Mincho" panose="02020609040205080304" pitchFamily="49" charset="-128"/>
              <a:cs typeface="Raavi" panose="020B0502040204020203" pitchFamily="34" charset="0"/>
              <a:sym typeface="Arial"/>
            </a:endParaRPr>
          </a:p>
        </p:txBody>
      </p:sp>
      <p:pic>
        <p:nvPicPr>
          <p:cNvPr id="16" name="Picture 15">
            <a:extLst>
              <a:ext uri="{FF2B5EF4-FFF2-40B4-BE49-F238E27FC236}">
                <a16:creationId xmlns:a16="http://schemas.microsoft.com/office/drawing/2014/main" id="{A6C1E09B-3D07-9FE4-17D6-1C45B0E270A9}"/>
              </a:ext>
            </a:extLst>
          </p:cNvPr>
          <p:cNvPicPr>
            <a:picLocks noChangeAspect="1"/>
          </p:cNvPicPr>
          <p:nvPr/>
        </p:nvPicPr>
        <p:blipFill>
          <a:blip r:embed="rId5"/>
          <a:stretch>
            <a:fillRect/>
          </a:stretch>
        </p:blipFill>
        <p:spPr>
          <a:xfrm>
            <a:off x="132093" y="4255520"/>
            <a:ext cx="8823838" cy="4508472"/>
          </a:xfrm>
          <a:prstGeom prst="rect">
            <a:avLst/>
          </a:prstGeom>
        </p:spPr>
      </p:pic>
      <p:pic>
        <p:nvPicPr>
          <p:cNvPr id="18" name="Picture 17">
            <a:extLst>
              <a:ext uri="{FF2B5EF4-FFF2-40B4-BE49-F238E27FC236}">
                <a16:creationId xmlns:a16="http://schemas.microsoft.com/office/drawing/2014/main" id="{83EAAB17-E509-4A97-798D-03360320307F}"/>
              </a:ext>
            </a:extLst>
          </p:cNvPr>
          <p:cNvPicPr>
            <a:picLocks noChangeAspect="1"/>
          </p:cNvPicPr>
          <p:nvPr/>
        </p:nvPicPr>
        <p:blipFill>
          <a:blip r:embed="rId6"/>
          <a:stretch>
            <a:fillRect/>
          </a:stretch>
        </p:blipFill>
        <p:spPr>
          <a:xfrm>
            <a:off x="9144000" y="4217416"/>
            <a:ext cx="9026195" cy="4508472"/>
          </a:xfrm>
          <a:prstGeom prst="rect">
            <a:avLst/>
          </a:prstGeom>
        </p:spPr>
      </p:pic>
    </p:spTree>
    <p:extLst>
      <p:ext uri="{BB962C8B-B14F-4D97-AF65-F5344CB8AC3E}">
        <p14:creationId xmlns:p14="http://schemas.microsoft.com/office/powerpoint/2010/main" val="208282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734151" y="5179820"/>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1256169" y="2976240"/>
            <a:ext cx="7382884" cy="4334520"/>
          </a:xfrm>
          <a:prstGeom prst="rect">
            <a:avLst/>
          </a:prstGeom>
        </p:spPr>
        <p:txBody>
          <a:bodyPr lIns="0" tIns="0" rIns="0" bIns="0" rtlCol="0" anchor="t">
            <a:spAutoFit/>
          </a:bodyPr>
          <a:lstStyle/>
          <a:p>
            <a:pPr marL="0" lvl="0" indent="0" algn="ctr">
              <a:lnSpc>
                <a:spcPts val="16889"/>
              </a:lnSpc>
              <a:spcBef>
                <a:spcPct val="0"/>
              </a:spcBef>
            </a:pPr>
            <a:r>
              <a:rPr lang="en-US" sz="23458" b="1" dirty="0">
                <a:solidFill>
                  <a:schemeClr val="bg1"/>
                </a:solidFill>
                <a:latin typeface="Computer Says No"/>
              </a:rPr>
              <a:t>Our</a:t>
            </a:r>
          </a:p>
          <a:p>
            <a:pPr marL="0" lvl="0" indent="0" algn="ctr">
              <a:lnSpc>
                <a:spcPts val="16889"/>
              </a:lnSpc>
              <a:spcBef>
                <a:spcPct val="0"/>
              </a:spcBef>
            </a:pPr>
            <a:r>
              <a:rPr lang="en-US" sz="23458" b="1" dirty="0">
                <a:solidFill>
                  <a:schemeClr val="bg1"/>
                </a:solidFill>
                <a:latin typeface="Computer Says No"/>
              </a:rPr>
              <a:t>Project</a:t>
            </a:r>
          </a:p>
        </p:txBody>
      </p:sp>
    </p:spTree>
    <p:extLst>
      <p:ext uri="{BB962C8B-B14F-4D97-AF65-F5344CB8AC3E}">
        <p14:creationId xmlns:p14="http://schemas.microsoft.com/office/powerpoint/2010/main" val="2382609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143000" y="1191922"/>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INTRODUCTION</a:t>
            </a:r>
          </a:p>
        </p:txBody>
      </p:sp>
      <p:graphicFrame>
        <p:nvGraphicFramePr>
          <p:cNvPr id="7" name="Table 6">
            <a:extLst>
              <a:ext uri="{FF2B5EF4-FFF2-40B4-BE49-F238E27FC236}">
                <a16:creationId xmlns:a16="http://schemas.microsoft.com/office/drawing/2014/main" id="{188F6C06-DFAD-3143-CEDD-E77C557F56BA}"/>
              </a:ext>
            </a:extLst>
          </p:cNvPr>
          <p:cNvGraphicFramePr>
            <a:graphicFrameLocks noGrp="1"/>
          </p:cNvGraphicFramePr>
          <p:nvPr>
            <p:extLst>
              <p:ext uri="{D42A27DB-BD31-4B8C-83A1-F6EECF244321}">
                <p14:modId xmlns:p14="http://schemas.microsoft.com/office/powerpoint/2010/main" val="3994617527"/>
              </p:ext>
            </p:extLst>
          </p:nvPr>
        </p:nvGraphicFramePr>
        <p:xfrm>
          <a:off x="914400" y="2933700"/>
          <a:ext cx="7543800" cy="5943600"/>
        </p:xfrm>
        <a:graphic>
          <a:graphicData uri="http://schemas.openxmlformats.org/drawingml/2006/table">
            <a:tbl>
              <a:tblPr firstRow="1" bandRow="1">
                <a:tableStyleId>{5940675A-B579-460E-94D1-54222C63F5DA}</a:tableStyleId>
              </a:tblPr>
              <a:tblGrid>
                <a:gridCol w="3771900">
                  <a:extLst>
                    <a:ext uri="{9D8B030D-6E8A-4147-A177-3AD203B41FA5}">
                      <a16:colId xmlns:a16="http://schemas.microsoft.com/office/drawing/2014/main" val="544926590"/>
                    </a:ext>
                  </a:extLst>
                </a:gridCol>
                <a:gridCol w="3771900">
                  <a:extLst>
                    <a:ext uri="{9D8B030D-6E8A-4147-A177-3AD203B41FA5}">
                      <a16:colId xmlns:a16="http://schemas.microsoft.com/office/drawing/2014/main" val="2874977874"/>
                    </a:ext>
                  </a:extLst>
                </a:gridCol>
              </a:tblGrid>
              <a:tr h="1188720">
                <a:tc>
                  <a:txBody>
                    <a:bodyPr/>
                    <a:lstStyle/>
                    <a:p>
                      <a:r>
                        <a:rPr lang="en-GB" sz="2800" dirty="0" err="1">
                          <a:solidFill>
                            <a:schemeClr val="bg1"/>
                          </a:solidFill>
                          <a:latin typeface="Times New Roman" panose="02020603050405020304" pitchFamily="18" charset="0"/>
                          <a:cs typeface="Times New Roman" panose="02020603050405020304" pitchFamily="18" charset="0"/>
                        </a:rPr>
                        <a:t>Harkamal</a:t>
                      </a:r>
                      <a:r>
                        <a:rPr lang="en-GB" sz="2800" dirty="0">
                          <a:solidFill>
                            <a:schemeClr val="bg1"/>
                          </a:solidFill>
                          <a:latin typeface="Times New Roman" panose="02020603050405020304" pitchFamily="18" charset="0"/>
                          <a:cs typeface="Times New Roman" panose="02020603050405020304" pitchFamily="18" charset="0"/>
                        </a:rPr>
                        <a:t> Bains</a:t>
                      </a:r>
                      <a:endParaRPr lang="en-IN" sz="28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GB" sz="2800" dirty="0">
                          <a:solidFill>
                            <a:schemeClr val="bg1"/>
                          </a:solidFill>
                          <a:latin typeface="Times New Roman" panose="02020603050405020304" pitchFamily="18" charset="0"/>
                          <a:cs typeface="Times New Roman" panose="02020603050405020304" pitchFamily="18" charset="0"/>
                        </a:rPr>
                        <a:t>2310991838</a:t>
                      </a:r>
                      <a:endParaRPr lang="en-IN" sz="2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83334965"/>
                  </a:ext>
                </a:extLst>
              </a:tr>
              <a:tr h="1188720">
                <a:tc>
                  <a:txBody>
                    <a:bodyPr/>
                    <a:lstStyle/>
                    <a:p>
                      <a:r>
                        <a:rPr lang="en-GB" sz="2800" dirty="0" err="1">
                          <a:solidFill>
                            <a:schemeClr val="bg1"/>
                          </a:solidFill>
                          <a:latin typeface="Times New Roman" panose="02020603050405020304" pitchFamily="18" charset="0"/>
                          <a:cs typeface="Times New Roman" panose="02020603050405020304" pitchFamily="18" charset="0"/>
                        </a:rPr>
                        <a:t>Harmanjot</a:t>
                      </a:r>
                      <a:r>
                        <a:rPr lang="en-GB" sz="2800" dirty="0">
                          <a:solidFill>
                            <a:schemeClr val="bg1"/>
                          </a:solidFill>
                          <a:latin typeface="Times New Roman" panose="02020603050405020304" pitchFamily="18" charset="0"/>
                          <a:cs typeface="Times New Roman" panose="02020603050405020304" pitchFamily="18" charset="0"/>
                        </a:rPr>
                        <a:t> Singh</a:t>
                      </a:r>
                      <a:endParaRPr lang="en-IN" sz="2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solidFill>
                            <a:schemeClr val="bg1"/>
                          </a:solidFill>
                          <a:latin typeface="Times New Roman" panose="02020603050405020304" pitchFamily="18" charset="0"/>
                          <a:cs typeface="Times New Roman" panose="02020603050405020304" pitchFamily="18" charset="0"/>
                        </a:rPr>
                        <a:t>2310991839</a:t>
                      </a:r>
                      <a:endParaRPr lang="en-IN" sz="2800" dirty="0">
                        <a:solidFill>
                          <a:schemeClr val="bg1"/>
                        </a:solidFill>
                        <a:latin typeface="Times New Roman" panose="02020603050405020304" pitchFamily="18" charset="0"/>
                        <a:cs typeface="Times New Roman" panose="02020603050405020304" pitchFamily="18" charset="0"/>
                      </a:endParaRPr>
                    </a:p>
                    <a:p>
                      <a:endParaRPr lang="en-IN" sz="2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83241764"/>
                  </a:ext>
                </a:extLst>
              </a:tr>
              <a:tr h="1188720">
                <a:tc>
                  <a:txBody>
                    <a:bodyPr/>
                    <a:lstStyle/>
                    <a:p>
                      <a:r>
                        <a:rPr lang="en-GB" sz="2800" dirty="0">
                          <a:solidFill>
                            <a:schemeClr val="bg1"/>
                          </a:solidFill>
                          <a:latin typeface="Times New Roman" panose="02020603050405020304" pitchFamily="18" charset="0"/>
                          <a:cs typeface="Times New Roman" panose="02020603050405020304" pitchFamily="18" charset="0"/>
                        </a:rPr>
                        <a:t>Jagjot Singh</a:t>
                      </a:r>
                      <a:endParaRPr lang="en-IN" sz="2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solidFill>
                            <a:schemeClr val="bg1"/>
                          </a:solidFill>
                          <a:latin typeface="Times New Roman" panose="02020603050405020304" pitchFamily="18" charset="0"/>
                          <a:cs typeface="Times New Roman" panose="02020603050405020304" pitchFamily="18" charset="0"/>
                        </a:rPr>
                        <a:t>2310991852</a:t>
                      </a:r>
                      <a:endParaRPr lang="en-IN" sz="2800" dirty="0">
                        <a:solidFill>
                          <a:schemeClr val="bg1"/>
                        </a:solidFill>
                        <a:latin typeface="Times New Roman" panose="02020603050405020304" pitchFamily="18" charset="0"/>
                        <a:cs typeface="Times New Roman" panose="02020603050405020304" pitchFamily="18" charset="0"/>
                      </a:endParaRPr>
                    </a:p>
                    <a:p>
                      <a:endParaRPr lang="en-IN" sz="2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6981671"/>
                  </a:ext>
                </a:extLst>
              </a:tr>
              <a:tr h="1188720">
                <a:tc>
                  <a:txBody>
                    <a:bodyPr/>
                    <a:lstStyle/>
                    <a:p>
                      <a:r>
                        <a:rPr lang="en-GB" sz="2800" dirty="0">
                          <a:solidFill>
                            <a:schemeClr val="bg1"/>
                          </a:solidFill>
                          <a:latin typeface="Times New Roman" panose="02020603050405020304" pitchFamily="18" charset="0"/>
                          <a:cs typeface="Times New Roman" panose="02020603050405020304" pitchFamily="18" charset="0"/>
                        </a:rPr>
                        <a:t>Khushi Chauhan</a:t>
                      </a:r>
                      <a:endParaRPr lang="en-IN" sz="2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solidFill>
                            <a:schemeClr val="bg1"/>
                          </a:solidFill>
                          <a:latin typeface="Times New Roman" panose="02020603050405020304" pitchFamily="18" charset="0"/>
                          <a:cs typeface="Times New Roman" panose="02020603050405020304" pitchFamily="18" charset="0"/>
                        </a:rPr>
                        <a:t>2310991872</a:t>
                      </a:r>
                      <a:endParaRPr lang="en-IN" sz="2800" dirty="0">
                        <a:solidFill>
                          <a:schemeClr val="bg1"/>
                        </a:solidFill>
                        <a:latin typeface="Times New Roman" panose="02020603050405020304" pitchFamily="18" charset="0"/>
                        <a:cs typeface="Times New Roman" panose="02020603050405020304" pitchFamily="18" charset="0"/>
                      </a:endParaRPr>
                    </a:p>
                    <a:p>
                      <a:endParaRPr lang="en-IN" sz="2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9579389"/>
                  </a:ext>
                </a:extLst>
              </a:tr>
              <a:tr h="1188720">
                <a:tc>
                  <a:txBody>
                    <a:bodyPr/>
                    <a:lstStyle/>
                    <a:p>
                      <a:r>
                        <a:rPr lang="en-GB" sz="2800" dirty="0">
                          <a:solidFill>
                            <a:schemeClr val="bg1"/>
                          </a:solidFill>
                          <a:latin typeface="Times New Roman" panose="02020603050405020304" pitchFamily="18" charset="0"/>
                          <a:cs typeface="Times New Roman" panose="02020603050405020304" pitchFamily="18" charset="0"/>
                        </a:rPr>
                        <a:t>Krish Aggarwal</a:t>
                      </a:r>
                      <a:endParaRPr lang="en-IN" sz="2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solidFill>
                            <a:schemeClr val="bg1"/>
                          </a:solidFill>
                          <a:latin typeface="Times New Roman" panose="02020603050405020304" pitchFamily="18" charset="0"/>
                          <a:cs typeface="Times New Roman" panose="02020603050405020304" pitchFamily="18" charset="0"/>
                        </a:rPr>
                        <a:t>2310991876</a:t>
                      </a:r>
                      <a:endParaRPr lang="en-IN" sz="2800" dirty="0">
                        <a:solidFill>
                          <a:schemeClr val="bg1"/>
                        </a:solidFill>
                        <a:latin typeface="Times New Roman" panose="02020603050405020304" pitchFamily="18" charset="0"/>
                        <a:cs typeface="Times New Roman" panose="02020603050405020304" pitchFamily="18" charset="0"/>
                      </a:endParaRPr>
                    </a:p>
                    <a:p>
                      <a:endParaRPr lang="en-IN" sz="2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05095777"/>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5" y="1768530"/>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What is Git?</a:t>
            </a:r>
          </a:p>
        </p:txBody>
      </p:sp>
      <p:sp>
        <p:nvSpPr>
          <p:cNvPr id="14" name="TextBox 13">
            <a:extLst>
              <a:ext uri="{FF2B5EF4-FFF2-40B4-BE49-F238E27FC236}">
                <a16:creationId xmlns:a16="http://schemas.microsoft.com/office/drawing/2014/main" id="{E3F8CEDC-CAC5-75DB-1F0E-876509868C27}"/>
              </a:ext>
            </a:extLst>
          </p:cNvPr>
          <p:cNvSpPr txBox="1"/>
          <p:nvPr/>
        </p:nvSpPr>
        <p:spPr>
          <a:xfrm>
            <a:off x="7848600" y="3771900"/>
            <a:ext cx="9372600" cy="5262979"/>
          </a:xfrm>
          <a:prstGeom prst="rect">
            <a:avLst/>
          </a:prstGeom>
          <a:noFill/>
        </p:spPr>
        <p:txBody>
          <a:bodyPr wrap="square">
            <a:spAutoFit/>
          </a:bodyPr>
          <a:lstStyle/>
          <a:p>
            <a:pPr algn="just"/>
            <a:r>
              <a:rPr lang="en-US" sz="4800" b="0" dirty="0">
                <a:solidFill>
                  <a:schemeClr val="bg1"/>
                </a:solidFill>
                <a:latin typeface="Bell MT" panose="02020503060305020303" pitchFamily="18" charset="0"/>
              </a:rPr>
              <a:t>Git is a popular version control system used by developers to track changes in code over time. It's like a time machine for our code, allowing us to revert to previous versions if necessary and develop on codes collaboratively.</a:t>
            </a:r>
            <a:endParaRPr lang="en-IN" sz="4800" b="0" dirty="0">
              <a:solidFill>
                <a:schemeClr val="bg1"/>
              </a:solidFill>
              <a:latin typeface="Bell MT" panose="02020503060305020303"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N" dirty="0"/>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N" dirty="0"/>
          </a:p>
        </p:txBody>
      </p:sp>
      <p:sp>
        <p:nvSpPr>
          <p:cNvPr id="5" name="TextBox 5"/>
          <p:cNvSpPr txBox="1"/>
          <p:nvPr/>
        </p:nvSpPr>
        <p:spPr>
          <a:xfrm>
            <a:off x="4338661" y="1717088"/>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err="1">
                <a:solidFill>
                  <a:schemeClr val="bg1"/>
                </a:solidFill>
                <a:latin typeface="Computer Says No"/>
              </a:rPr>
              <a:t>Github</a:t>
            </a:r>
            <a:r>
              <a:rPr lang="en-US" sz="10686" dirty="0">
                <a:solidFill>
                  <a:schemeClr val="bg1"/>
                </a:solidFill>
                <a:latin typeface="Computer Says No"/>
              </a:rPr>
              <a:t> and </a:t>
            </a:r>
            <a:r>
              <a:rPr lang="en-US" sz="10686" dirty="0" err="1">
                <a:solidFill>
                  <a:schemeClr val="bg1"/>
                </a:solidFill>
                <a:latin typeface="Computer Says No"/>
              </a:rPr>
              <a:t>Gitbash</a:t>
            </a:r>
            <a:endParaRPr lang="en-US" sz="10686" dirty="0">
              <a:solidFill>
                <a:schemeClr val="bg1"/>
              </a:solidFill>
              <a:latin typeface="Computer Says No"/>
            </a:endParaRPr>
          </a:p>
        </p:txBody>
      </p:sp>
      <p:sp>
        <p:nvSpPr>
          <p:cNvPr id="14" name="TextBox 14"/>
          <p:cNvSpPr txBox="1"/>
          <p:nvPr/>
        </p:nvSpPr>
        <p:spPr>
          <a:xfrm>
            <a:off x="11139268" y="5696604"/>
            <a:ext cx="5015132" cy="2585323"/>
          </a:xfrm>
          <a:prstGeom prst="rect">
            <a:avLst/>
          </a:prstGeom>
        </p:spPr>
        <p:txBody>
          <a:bodyPr wrap="square" lIns="0" tIns="0" rIns="0" bIns="0" rtlCol="0" anchor="t">
            <a:spAutoFit/>
          </a:bodyPr>
          <a:lstStyle/>
          <a:p>
            <a:pPr algn="just"/>
            <a:r>
              <a:rPr lang="en-GB" sz="2400" dirty="0">
                <a:solidFill>
                  <a:srgbClr val="FFFFFF"/>
                </a:solidFill>
                <a:latin typeface="Poppins Light"/>
              </a:rPr>
              <a:t>Git Bash is a command line interface (CLI) tool that provides a Unix-like shell environment on Windows systems. It allows users to interact with Git, a popular version control system, and execute Unix-like commands.</a:t>
            </a:r>
          </a:p>
        </p:txBody>
      </p:sp>
      <p:sp>
        <p:nvSpPr>
          <p:cNvPr id="20" name="TextBox 20"/>
          <p:cNvSpPr txBox="1"/>
          <p:nvPr/>
        </p:nvSpPr>
        <p:spPr>
          <a:xfrm>
            <a:off x="3905241" y="5696604"/>
            <a:ext cx="4909852" cy="3323987"/>
          </a:xfrm>
          <a:prstGeom prst="rect">
            <a:avLst/>
          </a:prstGeom>
        </p:spPr>
        <p:txBody>
          <a:bodyPr wrap="square" lIns="0" tIns="0" rIns="0" bIns="0" rtlCol="0" anchor="t">
            <a:spAutoFit/>
          </a:bodyPr>
          <a:lstStyle/>
          <a:p>
            <a:pPr marL="0" lvl="0" indent="0" algn="just"/>
            <a:r>
              <a:rPr lang="en-GB" sz="2400" dirty="0">
                <a:solidFill>
                  <a:srgbClr val="FFFFFF"/>
                </a:solidFill>
                <a:latin typeface="Poppins Light"/>
              </a:rPr>
              <a:t>GitHub is a web-based platform and hosting service for software development projects that use the Git version control system. It offers a wide range of features and tools to facilitate collaboration, code sharing, and project management. </a:t>
            </a:r>
            <a:r>
              <a:rPr lang="en-GB" sz="2400" dirty="0" err="1">
                <a:solidFill>
                  <a:srgbClr val="FFFFFF"/>
                </a:solidFill>
                <a:latin typeface="Poppins Light"/>
              </a:rPr>
              <a:t>Github</a:t>
            </a:r>
            <a:r>
              <a:rPr lang="en-GB" sz="2400" dirty="0">
                <a:solidFill>
                  <a:srgbClr val="FFFFFF"/>
                </a:solidFill>
                <a:latin typeface="Poppins Light"/>
              </a:rPr>
              <a:t> can be operated by </a:t>
            </a:r>
            <a:r>
              <a:rPr lang="en-GB" sz="2400" dirty="0" err="1">
                <a:solidFill>
                  <a:srgbClr val="FFFFFF"/>
                </a:solidFill>
                <a:latin typeface="Poppins Light"/>
              </a:rPr>
              <a:t>Gitbash</a:t>
            </a:r>
            <a:r>
              <a:rPr lang="en-GB" sz="1851" dirty="0">
                <a:solidFill>
                  <a:srgbClr val="FFFFFF"/>
                </a:solidFill>
                <a:latin typeface="Poppins Light"/>
              </a:rPr>
              <a:t>.</a:t>
            </a:r>
          </a:p>
        </p:txBody>
      </p:sp>
      <p:pic>
        <p:nvPicPr>
          <p:cNvPr id="21" name="Picture 20">
            <a:extLst>
              <a:ext uri="{FF2B5EF4-FFF2-40B4-BE49-F238E27FC236}">
                <a16:creationId xmlns:a16="http://schemas.microsoft.com/office/drawing/2014/main" id="{D8713DA6-FC6F-56D2-5010-0E3ECD18C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9914" y="2757262"/>
            <a:ext cx="3345866" cy="3345866"/>
          </a:xfrm>
          <a:prstGeom prst="rect">
            <a:avLst/>
          </a:prstGeom>
          <a:ln>
            <a:noFill/>
          </a:ln>
          <a:effectLst>
            <a:outerShdw blurRad="190500" algn="tl" rotWithShape="0">
              <a:srgbClr val="000000">
                <a:alpha val="70000"/>
              </a:srgbClr>
            </a:outerShdw>
          </a:effectLst>
        </p:spPr>
      </p:pic>
      <p:pic>
        <p:nvPicPr>
          <p:cNvPr id="22" name="Picture 21">
            <a:extLst>
              <a:ext uri="{FF2B5EF4-FFF2-40B4-BE49-F238E27FC236}">
                <a16:creationId xmlns:a16="http://schemas.microsoft.com/office/drawing/2014/main" id="{BFCEE73B-D21A-D3FF-3C88-794AF8B261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4041" y="3184706"/>
            <a:ext cx="2175164" cy="247384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1201400" y="2923113"/>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232720" y="1638300"/>
            <a:ext cx="10972799" cy="6063198"/>
          </a:xfrm>
          <a:prstGeom prst="rect">
            <a:avLst/>
          </a:prstGeom>
        </p:spPr>
        <p:txBody>
          <a:bodyPr wrap="square" lIns="0" tIns="0" rIns="0" bIns="0" rtlCol="0" anchor="t">
            <a:spAutoFit/>
          </a:bodyPr>
          <a:lstStyle/>
          <a:p>
            <a:pPr marL="0" lvl="0" indent="0" algn="ctr">
              <a:spcBef>
                <a:spcPct val="0"/>
              </a:spcBef>
            </a:pPr>
            <a:r>
              <a:rPr lang="en-US" sz="19700" b="1" dirty="0">
                <a:solidFill>
                  <a:schemeClr val="bg1"/>
                </a:solidFill>
                <a:latin typeface="Computer Says No"/>
              </a:rPr>
              <a:t>INSTALLATION AND SETUP</a:t>
            </a:r>
          </a:p>
        </p:txBody>
      </p:sp>
    </p:spTree>
    <p:extLst>
      <p:ext uri="{BB962C8B-B14F-4D97-AF65-F5344CB8AC3E}">
        <p14:creationId xmlns:p14="http://schemas.microsoft.com/office/powerpoint/2010/main" val="351352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sp>
      <p:sp>
        <p:nvSpPr>
          <p:cNvPr id="13" name="TextBox 13"/>
          <p:cNvSpPr txBox="1"/>
          <p:nvPr/>
        </p:nvSpPr>
        <p:spPr>
          <a:xfrm>
            <a:off x="2933300" y="5756962"/>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STEP 01</a:t>
            </a:r>
          </a:p>
        </p:txBody>
      </p:sp>
      <p:sp>
        <p:nvSpPr>
          <p:cNvPr id="14" name="TextBox 14"/>
          <p:cNvSpPr txBox="1"/>
          <p:nvPr/>
        </p:nvSpPr>
        <p:spPr>
          <a:xfrm>
            <a:off x="3059776" y="6353562"/>
            <a:ext cx="3289996" cy="2215991"/>
          </a:xfrm>
          <a:prstGeom prst="rect">
            <a:avLst/>
          </a:prstGeom>
        </p:spPr>
        <p:txBody>
          <a:bodyPr wrap="square" lIns="0" tIns="0" rIns="0" bIns="0" rtlCol="0" anchor="t">
            <a:spAutoFit/>
          </a:bodyPr>
          <a:lstStyle/>
          <a:p>
            <a:pPr algn="just"/>
            <a:r>
              <a:rPr lang="en-IN" sz="2400" dirty="0">
                <a:solidFill>
                  <a:srgbClr val="FFFFFF"/>
                </a:solidFill>
                <a:latin typeface="Poppins Light"/>
              </a:rPr>
              <a:t>One can download </a:t>
            </a:r>
            <a:r>
              <a:rPr lang="en-IN" sz="2400" dirty="0" err="1">
                <a:solidFill>
                  <a:srgbClr val="FFFFFF"/>
                </a:solidFill>
                <a:latin typeface="Poppins Light"/>
              </a:rPr>
              <a:t>Gitbash</a:t>
            </a:r>
            <a:r>
              <a:rPr lang="en-IN" sz="2400" dirty="0">
                <a:solidFill>
                  <a:srgbClr val="FFFFFF"/>
                </a:solidFill>
                <a:latin typeface="Poppins Light"/>
              </a:rPr>
              <a:t> by going on this link and following steps given there: </a:t>
            </a:r>
          </a:p>
          <a:p>
            <a:pPr algn="just"/>
            <a:r>
              <a:rPr lang="en-IN" sz="2400" dirty="0">
                <a:solidFill>
                  <a:srgbClr val="FFFFFF"/>
                </a:solidFill>
                <a:latin typeface="Poppins Light"/>
              </a:rPr>
              <a:t>https://git-scm.com/download </a:t>
            </a:r>
          </a:p>
        </p:txBody>
      </p:sp>
      <p:sp>
        <p:nvSpPr>
          <p:cNvPr id="15" name="TextBox 15"/>
          <p:cNvSpPr txBox="1"/>
          <p:nvPr/>
        </p:nvSpPr>
        <p:spPr>
          <a:xfrm>
            <a:off x="7837434" y="5756962"/>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STEP 02</a:t>
            </a:r>
          </a:p>
        </p:txBody>
      </p:sp>
      <p:sp>
        <p:nvSpPr>
          <p:cNvPr id="16" name="TextBox 16"/>
          <p:cNvSpPr txBox="1"/>
          <p:nvPr/>
        </p:nvSpPr>
        <p:spPr>
          <a:xfrm>
            <a:off x="12574252" y="5756962"/>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STEP 03</a:t>
            </a:r>
          </a:p>
        </p:txBody>
      </p:sp>
      <p:sp>
        <p:nvSpPr>
          <p:cNvPr id="17" name="TextBox 17"/>
          <p:cNvSpPr txBox="1"/>
          <p:nvPr/>
        </p:nvSpPr>
        <p:spPr>
          <a:xfrm>
            <a:off x="7963909" y="6390992"/>
            <a:ext cx="3037045" cy="1107996"/>
          </a:xfrm>
          <a:prstGeom prst="rect">
            <a:avLst/>
          </a:prstGeom>
        </p:spPr>
        <p:txBody>
          <a:bodyPr lIns="0" tIns="0" rIns="0" bIns="0" rtlCol="0" anchor="t">
            <a:spAutoFit/>
          </a:bodyPr>
          <a:lstStyle/>
          <a:p>
            <a:pPr algn="just"/>
            <a:r>
              <a:rPr lang="en-IN" sz="2400" dirty="0">
                <a:solidFill>
                  <a:srgbClr val="FFFFFF"/>
                </a:solidFill>
                <a:latin typeface="Poppins Light"/>
              </a:rPr>
              <a:t>. After downloading, </a:t>
            </a:r>
            <a:r>
              <a:rPr lang="en-IN" sz="2400" dirty="0" err="1">
                <a:solidFill>
                  <a:srgbClr val="FFFFFF"/>
                </a:solidFill>
                <a:latin typeface="Poppins Light"/>
              </a:rPr>
              <a:t>Gitbash</a:t>
            </a:r>
            <a:r>
              <a:rPr lang="en-IN" sz="2400" dirty="0">
                <a:solidFill>
                  <a:srgbClr val="FFFFFF"/>
                </a:solidFill>
                <a:latin typeface="Poppins Light"/>
              </a:rPr>
              <a:t> can be installed easily.</a:t>
            </a:r>
          </a:p>
        </p:txBody>
      </p:sp>
      <p:sp>
        <p:nvSpPr>
          <p:cNvPr id="18" name="TextBox 18"/>
          <p:cNvSpPr txBox="1"/>
          <p:nvPr/>
        </p:nvSpPr>
        <p:spPr>
          <a:xfrm>
            <a:off x="12719210" y="6353562"/>
            <a:ext cx="3037045" cy="2954655"/>
          </a:xfrm>
          <a:prstGeom prst="rect">
            <a:avLst/>
          </a:prstGeom>
        </p:spPr>
        <p:txBody>
          <a:bodyPr lIns="0" tIns="0" rIns="0" bIns="0" rtlCol="0" anchor="t">
            <a:spAutoFit/>
          </a:bodyPr>
          <a:lstStyle/>
          <a:p>
            <a:pPr algn="just"/>
            <a:r>
              <a:rPr lang="en-GB" sz="2400" dirty="0">
                <a:solidFill>
                  <a:srgbClr val="FFFFFF"/>
                </a:solidFill>
                <a:latin typeface="Poppins Light"/>
              </a:rPr>
              <a:t>.To check the version installed, after launching </a:t>
            </a:r>
            <a:r>
              <a:rPr lang="en-GB" sz="2400" dirty="0" err="1">
                <a:solidFill>
                  <a:srgbClr val="FFFFFF"/>
                </a:solidFill>
                <a:latin typeface="Poppins Light"/>
              </a:rPr>
              <a:t>gitbash</a:t>
            </a:r>
            <a:r>
              <a:rPr lang="en-GB" sz="2400" dirty="0">
                <a:solidFill>
                  <a:srgbClr val="FFFFFF"/>
                </a:solidFill>
                <a:latin typeface="Poppins Light"/>
              </a:rPr>
              <a:t>, one can type the command: ‘git –version’ in the terminal.</a:t>
            </a:r>
          </a:p>
          <a:p>
            <a:pPr algn="just">
              <a:spcBef>
                <a:spcPts val="0"/>
              </a:spcBef>
              <a:spcAft>
                <a:spcPts val="0"/>
              </a:spcAft>
              <a:buNone/>
            </a:pPr>
            <a:endParaRPr lang="en-GB" sz="2400" dirty="0">
              <a:solidFill>
                <a:srgbClr val="FFFFFF"/>
              </a:solidFill>
              <a:latin typeface="Poppins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a:off x="14325600" y="-2552700"/>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7" name="TextBox 7"/>
          <p:cNvSpPr txBox="1"/>
          <p:nvPr/>
        </p:nvSpPr>
        <p:spPr>
          <a:xfrm>
            <a:off x="304800" y="495300"/>
            <a:ext cx="14020800" cy="1051570"/>
          </a:xfrm>
          <a:prstGeom prst="rect">
            <a:avLst/>
          </a:prstGeom>
        </p:spPr>
        <p:txBody>
          <a:bodyPr wrap="square" lIns="0" tIns="0" rIns="0" bIns="0" rtlCol="0" anchor="t">
            <a:spAutoFit/>
          </a:bodyPr>
          <a:lstStyle/>
          <a:p>
            <a:pPr algn="just">
              <a:lnSpc>
                <a:spcPts val="8235"/>
              </a:lnSpc>
              <a:spcBef>
                <a:spcPct val="0"/>
              </a:spcBef>
            </a:pPr>
            <a:r>
              <a:rPr lang="en" sz="11438" dirty="0">
                <a:solidFill>
                  <a:schemeClr val="bg1"/>
                </a:solidFill>
                <a:latin typeface="Computer Says No"/>
              </a:rPr>
              <a:t>Setting up our Github account</a:t>
            </a:r>
            <a:endParaRPr lang="en-US" sz="11438" dirty="0">
              <a:solidFill>
                <a:schemeClr val="bg1"/>
              </a:solidFill>
              <a:latin typeface="Computer Says No"/>
            </a:endParaRPr>
          </a:p>
        </p:txBody>
      </p:sp>
      <p:sp>
        <p:nvSpPr>
          <p:cNvPr id="14" name="TextBox 13">
            <a:extLst>
              <a:ext uri="{FF2B5EF4-FFF2-40B4-BE49-F238E27FC236}">
                <a16:creationId xmlns:a16="http://schemas.microsoft.com/office/drawing/2014/main" id="{E3F8CEDC-CAC5-75DB-1F0E-876509868C27}"/>
              </a:ext>
            </a:extLst>
          </p:cNvPr>
          <p:cNvSpPr txBox="1"/>
          <p:nvPr/>
        </p:nvSpPr>
        <p:spPr>
          <a:xfrm>
            <a:off x="533400" y="1866900"/>
            <a:ext cx="12801600" cy="1938992"/>
          </a:xfrm>
          <a:prstGeom prst="rect">
            <a:avLst/>
          </a:prstGeom>
          <a:noFill/>
        </p:spPr>
        <p:txBody>
          <a:bodyPr wrap="square">
            <a:spAutoFit/>
          </a:bodyPr>
          <a:lstStyle/>
          <a:p>
            <a:pPr marL="0" lvl="0" indent="0" algn="l" rtl="0">
              <a:spcBef>
                <a:spcPts val="0"/>
              </a:spcBef>
              <a:spcAft>
                <a:spcPts val="0"/>
              </a:spcAft>
              <a:buNone/>
            </a:pPr>
            <a:r>
              <a:rPr lang="en-GB" sz="4000" b="0" dirty="0">
                <a:solidFill>
                  <a:schemeClr val="bg1"/>
                </a:solidFill>
              </a:rPr>
              <a:t>To create a </a:t>
            </a:r>
            <a:r>
              <a:rPr lang="en-GB" sz="4000" b="0" dirty="0" err="1">
                <a:solidFill>
                  <a:schemeClr val="bg1"/>
                </a:solidFill>
              </a:rPr>
              <a:t>Github</a:t>
            </a:r>
            <a:r>
              <a:rPr lang="en-GB" sz="4000" b="0" dirty="0">
                <a:solidFill>
                  <a:schemeClr val="bg1"/>
                </a:solidFill>
              </a:rPr>
              <a:t> account, we can type ‘www.github.com’ and go to the official website, enter your credentials there and click on sign up. </a:t>
            </a:r>
          </a:p>
        </p:txBody>
      </p:sp>
      <p:pic>
        <p:nvPicPr>
          <p:cNvPr id="3" name="Picture 2">
            <a:extLst>
              <a:ext uri="{FF2B5EF4-FFF2-40B4-BE49-F238E27FC236}">
                <a16:creationId xmlns:a16="http://schemas.microsoft.com/office/drawing/2014/main" id="{054B3006-858E-BFB8-0462-EBE8C58AF128}"/>
              </a:ext>
            </a:extLst>
          </p:cNvPr>
          <p:cNvPicPr/>
          <p:nvPr/>
        </p:nvPicPr>
        <p:blipFill>
          <a:blip r:embed="rId3"/>
          <a:stretch>
            <a:fillRect/>
          </a:stretch>
        </p:blipFill>
        <p:spPr>
          <a:xfrm>
            <a:off x="333035" y="4991100"/>
            <a:ext cx="8120449" cy="4165348"/>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2DD7408B-C79E-F782-9E0D-B9A1F6C10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5023022"/>
            <a:ext cx="8810965" cy="3886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9149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Freeform 7"/>
          <p:cNvSpPr/>
          <p:nvPr/>
        </p:nvSpPr>
        <p:spPr>
          <a:xfrm>
            <a:off x="15544800" y="-2400300"/>
            <a:ext cx="5095341" cy="4229100"/>
          </a:xfrm>
          <a:custGeom>
            <a:avLst/>
            <a:gdLst/>
            <a:ahLst/>
            <a:cxnLst/>
            <a:rect l="l" t="t" r="r" b="b"/>
            <a:pathLst>
              <a:path w="2285731" h="1998998">
                <a:moveTo>
                  <a:pt x="0" y="0"/>
                </a:moveTo>
                <a:lnTo>
                  <a:pt x="2285731" y="0"/>
                </a:lnTo>
                <a:lnTo>
                  <a:pt x="2285731" y="1998998"/>
                </a:lnTo>
                <a:lnTo>
                  <a:pt x="0" y="1998998"/>
                </a:lnTo>
                <a:lnTo>
                  <a:pt x="0" y="0"/>
                </a:lnTo>
                <a:close/>
              </a:path>
            </a:pathLst>
          </a:custGeom>
          <a:blipFill>
            <a:blip r:embed="rId2"/>
            <a:stretch>
              <a:fillRect/>
            </a:stretch>
          </a:blipFill>
        </p:spPr>
      </p:sp>
      <p:sp>
        <p:nvSpPr>
          <p:cNvPr id="11" name="Freeform 11"/>
          <p:cNvSpPr/>
          <p:nvPr/>
        </p:nvSpPr>
        <p:spPr>
          <a:xfrm>
            <a:off x="-2660316" y="6048601"/>
            <a:ext cx="6580955" cy="5819887"/>
          </a:xfrm>
          <a:custGeom>
            <a:avLst/>
            <a:gdLst/>
            <a:ahLst/>
            <a:cxnLst/>
            <a:rect l="l" t="t" r="r" b="b"/>
            <a:pathLst>
              <a:path w="1627955" h="1312867">
                <a:moveTo>
                  <a:pt x="0" y="0"/>
                </a:moveTo>
                <a:lnTo>
                  <a:pt x="1627955" y="0"/>
                </a:lnTo>
                <a:lnTo>
                  <a:pt x="1627955" y="1312867"/>
                </a:lnTo>
                <a:lnTo>
                  <a:pt x="0" y="1312867"/>
                </a:lnTo>
                <a:lnTo>
                  <a:pt x="0" y="0"/>
                </a:lnTo>
                <a:close/>
              </a:path>
            </a:pathLst>
          </a:custGeom>
          <a:blipFill>
            <a:blip r:embed="rId3"/>
            <a:stretch>
              <a:fillRect/>
            </a:stretch>
          </a:blipFill>
        </p:spPr>
      </p:sp>
      <p:sp>
        <p:nvSpPr>
          <p:cNvPr id="14" name="TextBox 14"/>
          <p:cNvSpPr txBox="1"/>
          <p:nvPr/>
        </p:nvSpPr>
        <p:spPr>
          <a:xfrm>
            <a:off x="2514600" y="723900"/>
            <a:ext cx="14706600" cy="7663636"/>
          </a:xfrm>
          <a:prstGeom prst="rect">
            <a:avLst/>
          </a:prstGeom>
        </p:spPr>
        <p:txBody>
          <a:bodyPr wrap="square" lIns="0" tIns="0" rIns="0" bIns="0" rtlCol="0" anchor="t">
            <a:spAutoFit/>
          </a:bodyPr>
          <a:lstStyle/>
          <a:p>
            <a:pPr algn="ctr">
              <a:spcBef>
                <a:spcPct val="0"/>
              </a:spcBef>
            </a:pPr>
            <a:r>
              <a:rPr lang="en" sz="16600" b="1" dirty="0">
                <a:solidFill>
                  <a:schemeClr val="bg1"/>
                </a:solidFill>
                <a:latin typeface="Computer Says No"/>
              </a:rPr>
              <a:t>Git config, lifecyle and creating our first repository</a:t>
            </a:r>
            <a:endParaRPr lang="en-US" sz="16600" b="1" dirty="0">
              <a:solidFill>
                <a:schemeClr val="bg1"/>
              </a:solidFill>
              <a:latin typeface="Computer Says No"/>
            </a:endParaRPr>
          </a:p>
        </p:txBody>
      </p:sp>
    </p:spTree>
    <p:extLst>
      <p:ext uri="{BB962C8B-B14F-4D97-AF65-F5344CB8AC3E}">
        <p14:creationId xmlns:p14="http://schemas.microsoft.com/office/powerpoint/2010/main" val="401052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1492</Words>
  <Application>Microsoft Office PowerPoint</Application>
  <PresentationFormat>Custom</PresentationFormat>
  <Paragraphs>131</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Poppins Light</vt:lpstr>
      <vt:lpstr>Times New Roman</vt:lpstr>
      <vt:lpstr>Bell MT</vt:lpstr>
      <vt:lpstr>Computer Says No</vt:lpstr>
      <vt:lpstr>Calibri</vt:lpstr>
      <vt:lpstr>Arial</vt:lpstr>
      <vt:lpstr>Oxanium</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cp:lastModifiedBy>Jagjot Singh</cp:lastModifiedBy>
  <cp:revision>4</cp:revision>
  <dcterms:created xsi:type="dcterms:W3CDTF">2006-08-16T00:00:00Z</dcterms:created>
  <dcterms:modified xsi:type="dcterms:W3CDTF">2024-05-16T04:54:31Z</dcterms:modified>
  <dc:identifier>DAGFTyvJ2BM</dc:identifier>
</cp:coreProperties>
</file>